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436" r:id="rId3"/>
    <p:sldId id="437" r:id="rId4"/>
    <p:sldId id="446" r:id="rId5"/>
    <p:sldId id="440" r:id="rId6"/>
    <p:sldId id="441" r:id="rId7"/>
    <p:sldId id="442" r:id="rId8"/>
    <p:sldId id="443" r:id="rId9"/>
    <p:sldId id="403" r:id="rId10"/>
    <p:sldId id="444" r:id="rId11"/>
    <p:sldId id="447" r:id="rId12"/>
    <p:sldId id="448" r:id="rId13"/>
    <p:sldId id="451" r:id="rId14"/>
    <p:sldId id="450" r:id="rId15"/>
    <p:sldId id="429" r:id="rId16"/>
    <p:sldId id="409" r:id="rId17"/>
    <p:sldId id="449" r:id="rId18"/>
    <p:sldId id="453" r:id="rId19"/>
    <p:sldId id="413" r:id="rId20"/>
    <p:sldId id="458" r:id="rId21"/>
    <p:sldId id="455" r:id="rId22"/>
    <p:sldId id="452" r:id="rId23"/>
    <p:sldId id="438" r:id="rId24"/>
    <p:sldId id="459" r:id="rId25"/>
    <p:sldId id="460" r:id="rId26"/>
    <p:sldId id="461" r:id="rId27"/>
    <p:sldId id="412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565" autoAdjust="0"/>
  </p:normalViewPr>
  <p:slideViewPr>
    <p:cSldViewPr>
      <p:cViewPr>
        <p:scale>
          <a:sx n="147" d="100"/>
          <a:sy n="14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TOSHIBA:Cordova%2017-18:valutaz.%20test%20d'ingresso%20pri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Test d’ingresso </a:t>
            </a:r>
          </a:p>
          <a:p>
            <a:pPr>
              <a:defRPr/>
            </a:pPr>
            <a:r>
              <a:rPr lang="it-IT" dirty="0" smtClean="0"/>
              <a:t>Classi prime</a:t>
            </a:r>
            <a:endParaRPr lang="it-IT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Foglio1!$B$6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Foglio1!$C$5:$K$5</c:f>
              <c:strCache>
                <c:ptCount val="9"/>
                <c:pt idx="0">
                  <c:v>DUE</c:v>
                </c:pt>
                <c:pt idx="1">
                  <c:v>TRE</c:v>
                </c:pt>
                <c:pt idx="2">
                  <c:v>QUQTTRO</c:v>
                </c:pt>
                <c:pt idx="3">
                  <c:v>CINQUE</c:v>
                </c:pt>
                <c:pt idx="4">
                  <c:v>SEI</c:v>
                </c:pt>
                <c:pt idx="5">
                  <c:v>SETTE</c:v>
                </c:pt>
                <c:pt idx="6">
                  <c:v>OTTO</c:v>
                </c:pt>
                <c:pt idx="7">
                  <c:v>NOVE</c:v>
                </c:pt>
                <c:pt idx="8">
                  <c:v>DIECI</c:v>
                </c:pt>
              </c:strCache>
            </c:strRef>
          </c:cat>
          <c:val>
            <c:numRef>
              <c:f>Foglio1!$C$6:$K$6</c:f>
              <c:numCache>
                <c:formatCode>General</c:formatCode>
                <c:ptCount val="9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  <c:pt idx="4">
                  <c:v>13</c:v>
                </c:pt>
                <c:pt idx="5">
                  <c:v>21</c:v>
                </c:pt>
                <c:pt idx="6">
                  <c:v>16</c:v>
                </c:pt>
                <c:pt idx="7">
                  <c:v>17</c:v>
                </c:pt>
                <c:pt idx="8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Foglio1!$B$7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Foglio1!$C$5:$K$5</c:f>
              <c:strCache>
                <c:ptCount val="9"/>
                <c:pt idx="0">
                  <c:v>DUE</c:v>
                </c:pt>
                <c:pt idx="1">
                  <c:v>TRE</c:v>
                </c:pt>
                <c:pt idx="2">
                  <c:v>QUQTTRO</c:v>
                </c:pt>
                <c:pt idx="3">
                  <c:v>CINQUE</c:v>
                </c:pt>
                <c:pt idx="4">
                  <c:v>SEI</c:v>
                </c:pt>
                <c:pt idx="5">
                  <c:v>SETTE</c:v>
                </c:pt>
                <c:pt idx="6">
                  <c:v>OTTO</c:v>
                </c:pt>
                <c:pt idx="7">
                  <c:v>NOVE</c:v>
                </c:pt>
                <c:pt idx="8">
                  <c:v>DIECI</c:v>
                </c:pt>
              </c:strCache>
            </c:strRef>
          </c:cat>
          <c:val>
            <c:numRef>
              <c:f>Foglio1!$C$7:$K$7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16</c:v>
                </c:pt>
                <c:pt idx="4">
                  <c:v>23</c:v>
                </c:pt>
                <c:pt idx="5">
                  <c:v>31</c:v>
                </c:pt>
                <c:pt idx="6">
                  <c:v>37</c:v>
                </c:pt>
                <c:pt idx="7">
                  <c:v>16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Foglio1!$B$8</c:f>
              <c:strCache>
                <c:ptCount val="1"/>
                <c:pt idx="0">
                  <c:v>STORIA </c:v>
                </c:pt>
              </c:strCache>
            </c:strRef>
          </c:tx>
          <c:invertIfNegative val="0"/>
          <c:cat>
            <c:strRef>
              <c:f>Foglio1!$C$5:$K$5</c:f>
              <c:strCache>
                <c:ptCount val="9"/>
                <c:pt idx="0">
                  <c:v>DUE</c:v>
                </c:pt>
                <c:pt idx="1">
                  <c:v>TRE</c:v>
                </c:pt>
                <c:pt idx="2">
                  <c:v>QUQTTRO</c:v>
                </c:pt>
                <c:pt idx="3">
                  <c:v>CINQUE</c:v>
                </c:pt>
                <c:pt idx="4">
                  <c:v>SEI</c:v>
                </c:pt>
                <c:pt idx="5">
                  <c:v>SETTE</c:v>
                </c:pt>
                <c:pt idx="6">
                  <c:v>OTTO</c:v>
                </c:pt>
                <c:pt idx="7">
                  <c:v>NOVE</c:v>
                </c:pt>
                <c:pt idx="8">
                  <c:v>DIECI</c:v>
                </c:pt>
              </c:strCache>
            </c:strRef>
          </c:cat>
          <c:val>
            <c:numRef>
              <c:f>Foglio1!$C$8:$K$8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30</c:v>
                </c:pt>
                <c:pt idx="5">
                  <c:v>24</c:v>
                </c:pt>
                <c:pt idx="6">
                  <c:v>27</c:v>
                </c:pt>
                <c:pt idx="7">
                  <c:v>13</c:v>
                </c:pt>
                <c:pt idx="8">
                  <c:v>1</c:v>
                </c:pt>
              </c:numCache>
            </c:numRef>
          </c:val>
        </c:ser>
        <c:ser>
          <c:idx val="3"/>
          <c:order val="3"/>
          <c:tx>
            <c:strRef>
              <c:f>Foglio1!$B$9</c:f>
              <c:strCache>
                <c:ptCount val="1"/>
                <c:pt idx="0">
                  <c:v>GEOGRAFIA</c:v>
                </c:pt>
              </c:strCache>
            </c:strRef>
          </c:tx>
          <c:invertIfNegative val="0"/>
          <c:cat>
            <c:strRef>
              <c:f>Foglio1!$C$5:$K$5</c:f>
              <c:strCache>
                <c:ptCount val="9"/>
                <c:pt idx="0">
                  <c:v>DUE</c:v>
                </c:pt>
                <c:pt idx="1">
                  <c:v>TRE</c:v>
                </c:pt>
                <c:pt idx="2">
                  <c:v>QUQTTRO</c:v>
                </c:pt>
                <c:pt idx="3">
                  <c:v>CINQUE</c:v>
                </c:pt>
                <c:pt idx="4">
                  <c:v>SEI</c:v>
                </c:pt>
                <c:pt idx="5">
                  <c:v>SETTE</c:v>
                </c:pt>
                <c:pt idx="6">
                  <c:v>OTTO</c:v>
                </c:pt>
                <c:pt idx="7">
                  <c:v>NOVE</c:v>
                </c:pt>
                <c:pt idx="8">
                  <c:v>DIECI</c:v>
                </c:pt>
              </c:strCache>
            </c:strRef>
          </c:cat>
          <c:val>
            <c:numRef>
              <c:f>Foglio1!$C$9:$K$9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12</c:v>
                </c:pt>
                <c:pt idx="7">
                  <c:v>8</c:v>
                </c:pt>
                <c:pt idx="8">
                  <c:v>1</c:v>
                </c:pt>
              </c:numCache>
            </c:numRef>
          </c:val>
        </c:ser>
        <c:ser>
          <c:idx val="4"/>
          <c:order val="4"/>
          <c:tx>
            <c:strRef>
              <c:f>Foglio1!$B$10</c:f>
              <c:strCache>
                <c:ptCount val="1"/>
                <c:pt idx="0">
                  <c:v>INGLESE</c:v>
                </c:pt>
              </c:strCache>
            </c:strRef>
          </c:tx>
          <c:invertIfNegative val="0"/>
          <c:cat>
            <c:strRef>
              <c:f>Foglio1!$C$5:$K$5</c:f>
              <c:strCache>
                <c:ptCount val="9"/>
                <c:pt idx="0">
                  <c:v>DUE</c:v>
                </c:pt>
                <c:pt idx="1">
                  <c:v>TRE</c:v>
                </c:pt>
                <c:pt idx="2">
                  <c:v>QUQTTRO</c:v>
                </c:pt>
                <c:pt idx="3">
                  <c:v>CINQUE</c:v>
                </c:pt>
                <c:pt idx="4">
                  <c:v>SEI</c:v>
                </c:pt>
                <c:pt idx="5">
                  <c:v>SETTE</c:v>
                </c:pt>
                <c:pt idx="6">
                  <c:v>OTTO</c:v>
                </c:pt>
                <c:pt idx="7">
                  <c:v>NOVE</c:v>
                </c:pt>
                <c:pt idx="8">
                  <c:v>DIECI</c:v>
                </c:pt>
              </c:strCache>
            </c:strRef>
          </c:cat>
          <c:val>
            <c:numRef>
              <c:f>Foglio1!$C$10:$K$10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5</c:v>
                </c:pt>
                <c:pt idx="3">
                  <c:v>7</c:v>
                </c:pt>
                <c:pt idx="4">
                  <c:v>11</c:v>
                </c:pt>
                <c:pt idx="5">
                  <c:v>10</c:v>
                </c:pt>
                <c:pt idx="6">
                  <c:v>17</c:v>
                </c:pt>
                <c:pt idx="7">
                  <c:v>12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55744"/>
        <c:axId val="105057280"/>
      </c:barChart>
      <c:catAx>
        <c:axId val="1050557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5057280"/>
        <c:crosses val="autoZero"/>
        <c:auto val="1"/>
        <c:lblAlgn val="ctr"/>
        <c:lblOffset val="100"/>
        <c:noMultiLvlLbl val="0"/>
      </c:catAx>
      <c:valAx>
        <c:axId val="10505728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1050557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Classe</a:t>
            </a:r>
            <a:r>
              <a:rPr lang="it-IT" baseline="0"/>
              <a:t> prima</a:t>
            </a:r>
            <a:endParaRPr lang="it-IT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Foglio1!$B$5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Foglio1!$C$4:$I$4</c:f>
              <c:strCache>
                <c:ptCount val="7"/>
                <c:pt idx="0">
                  <c:v>quattro</c:v>
                </c:pt>
                <c:pt idx="1">
                  <c:v>cinque</c:v>
                </c:pt>
                <c:pt idx="2">
                  <c:v>sei</c:v>
                </c:pt>
                <c:pt idx="3">
                  <c:v>sette</c:v>
                </c:pt>
                <c:pt idx="4">
                  <c:v>otto</c:v>
                </c:pt>
                <c:pt idx="5">
                  <c:v>nove</c:v>
                </c:pt>
                <c:pt idx="6">
                  <c:v>dieci</c:v>
                </c:pt>
              </c:strCache>
            </c:strRef>
          </c:cat>
          <c:val>
            <c:numRef>
              <c:f>Foglio1!$C$5:$I$5</c:f>
              <c:numCache>
                <c:formatCode>General</c:formatCode>
                <c:ptCount val="7"/>
                <c:pt idx="0">
                  <c:v>22</c:v>
                </c:pt>
                <c:pt idx="1">
                  <c:v>13</c:v>
                </c:pt>
                <c:pt idx="2">
                  <c:v>25</c:v>
                </c:pt>
                <c:pt idx="3">
                  <c:v>32</c:v>
                </c:pt>
                <c:pt idx="4">
                  <c:v>22</c:v>
                </c:pt>
                <c:pt idx="5">
                  <c:v>13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Foglio1!$B$6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Foglio1!$C$4:$I$4</c:f>
              <c:strCache>
                <c:ptCount val="7"/>
                <c:pt idx="0">
                  <c:v>quattro</c:v>
                </c:pt>
                <c:pt idx="1">
                  <c:v>cinque</c:v>
                </c:pt>
                <c:pt idx="2">
                  <c:v>sei</c:v>
                </c:pt>
                <c:pt idx="3">
                  <c:v>sette</c:v>
                </c:pt>
                <c:pt idx="4">
                  <c:v>otto</c:v>
                </c:pt>
                <c:pt idx="5">
                  <c:v>nove</c:v>
                </c:pt>
                <c:pt idx="6">
                  <c:v>dieci</c:v>
                </c:pt>
              </c:strCache>
            </c:strRef>
          </c:cat>
          <c:val>
            <c:numRef>
              <c:f>Foglio1!$C$6:$I$6</c:f>
              <c:numCache>
                <c:formatCode>General</c:formatCode>
                <c:ptCount val="7"/>
                <c:pt idx="0">
                  <c:v>18</c:v>
                </c:pt>
                <c:pt idx="1">
                  <c:v>23</c:v>
                </c:pt>
                <c:pt idx="2">
                  <c:v>26</c:v>
                </c:pt>
                <c:pt idx="3">
                  <c:v>29</c:v>
                </c:pt>
                <c:pt idx="4">
                  <c:v>22</c:v>
                </c:pt>
                <c:pt idx="5">
                  <c:v>10</c:v>
                </c:pt>
                <c:pt idx="6">
                  <c:v>12</c:v>
                </c:pt>
              </c:numCache>
            </c:numRef>
          </c:val>
        </c:ser>
        <c:ser>
          <c:idx val="2"/>
          <c:order val="2"/>
          <c:tx>
            <c:strRef>
              <c:f>Foglio1!$B$7</c:f>
              <c:strCache>
                <c:ptCount val="1"/>
                <c:pt idx="0">
                  <c:v>Inglese</c:v>
                </c:pt>
              </c:strCache>
            </c:strRef>
          </c:tx>
          <c:invertIfNegative val="0"/>
          <c:cat>
            <c:strRef>
              <c:f>Foglio1!$C$4:$I$4</c:f>
              <c:strCache>
                <c:ptCount val="7"/>
                <c:pt idx="0">
                  <c:v>quattro</c:v>
                </c:pt>
                <c:pt idx="1">
                  <c:v>cinque</c:v>
                </c:pt>
                <c:pt idx="2">
                  <c:v>sei</c:v>
                </c:pt>
                <c:pt idx="3">
                  <c:v>sette</c:v>
                </c:pt>
                <c:pt idx="4">
                  <c:v>otto</c:v>
                </c:pt>
                <c:pt idx="5">
                  <c:v>nove</c:v>
                </c:pt>
                <c:pt idx="6">
                  <c:v>dieci</c:v>
                </c:pt>
              </c:strCache>
            </c:strRef>
          </c:cat>
          <c:val>
            <c:numRef>
              <c:f>Foglio1!$C$7:$I$7</c:f>
              <c:numCache>
                <c:formatCode>General</c:formatCode>
                <c:ptCount val="7"/>
                <c:pt idx="0">
                  <c:v>22</c:v>
                </c:pt>
                <c:pt idx="1">
                  <c:v>18</c:v>
                </c:pt>
                <c:pt idx="2">
                  <c:v>25</c:v>
                </c:pt>
                <c:pt idx="3">
                  <c:v>29</c:v>
                </c:pt>
                <c:pt idx="4">
                  <c:v>42</c:v>
                </c:pt>
                <c:pt idx="5">
                  <c:v>20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24224"/>
        <c:axId val="105125760"/>
      </c:barChart>
      <c:catAx>
        <c:axId val="1051242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5125760"/>
        <c:crosses val="autoZero"/>
        <c:auto val="1"/>
        <c:lblAlgn val="ctr"/>
        <c:lblOffset val="100"/>
        <c:noMultiLvlLbl val="0"/>
      </c:catAx>
      <c:valAx>
        <c:axId val="1051257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51242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Classe seconda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Foglio1!$B$13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Foglio1!$C$12:$J$12</c:f>
              <c:strCache>
                <c:ptCount val="8"/>
                <c:pt idx="0">
                  <c:v>tre</c:v>
                </c:pt>
                <c:pt idx="1">
                  <c:v>quattro</c:v>
                </c:pt>
                <c:pt idx="2">
                  <c:v>cinque</c:v>
                </c:pt>
                <c:pt idx="3">
                  <c:v>sei</c:v>
                </c:pt>
                <c:pt idx="4">
                  <c:v>sette</c:v>
                </c:pt>
                <c:pt idx="5">
                  <c:v>otto</c:v>
                </c:pt>
                <c:pt idx="6">
                  <c:v>nove</c:v>
                </c:pt>
                <c:pt idx="7">
                  <c:v>dieci</c:v>
                </c:pt>
              </c:strCache>
            </c:strRef>
          </c:cat>
          <c:val>
            <c:numRef>
              <c:f>Foglio1!$C$13:$J$13</c:f>
              <c:numCache>
                <c:formatCode>General</c:formatCode>
                <c:ptCount val="8"/>
                <c:pt idx="0">
                  <c:v>1</c:v>
                </c:pt>
                <c:pt idx="1">
                  <c:v>8</c:v>
                </c:pt>
                <c:pt idx="2">
                  <c:v>10</c:v>
                </c:pt>
                <c:pt idx="3">
                  <c:v>13</c:v>
                </c:pt>
                <c:pt idx="4">
                  <c:v>37</c:v>
                </c:pt>
                <c:pt idx="5">
                  <c:v>20</c:v>
                </c:pt>
                <c:pt idx="6">
                  <c:v>18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Foglio1!$B$14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Foglio1!$C$12:$J$12</c:f>
              <c:strCache>
                <c:ptCount val="8"/>
                <c:pt idx="0">
                  <c:v>tre</c:v>
                </c:pt>
                <c:pt idx="1">
                  <c:v>quattro</c:v>
                </c:pt>
                <c:pt idx="2">
                  <c:v>cinque</c:v>
                </c:pt>
                <c:pt idx="3">
                  <c:v>sei</c:v>
                </c:pt>
                <c:pt idx="4">
                  <c:v>sette</c:v>
                </c:pt>
                <c:pt idx="5">
                  <c:v>otto</c:v>
                </c:pt>
                <c:pt idx="6">
                  <c:v>nove</c:v>
                </c:pt>
                <c:pt idx="7">
                  <c:v>dieci</c:v>
                </c:pt>
              </c:strCache>
            </c:strRef>
          </c:cat>
          <c:val>
            <c:numRef>
              <c:f>Foglio1!$C$14:$J$14</c:f>
              <c:numCache>
                <c:formatCode>General</c:formatCode>
                <c:ptCount val="8"/>
                <c:pt idx="0">
                  <c:v>0</c:v>
                </c:pt>
                <c:pt idx="1">
                  <c:v>28</c:v>
                </c:pt>
                <c:pt idx="2">
                  <c:v>12</c:v>
                </c:pt>
                <c:pt idx="3">
                  <c:v>32</c:v>
                </c:pt>
                <c:pt idx="4">
                  <c:v>19</c:v>
                </c:pt>
                <c:pt idx="5">
                  <c:v>12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Foglio1!$B$15</c:f>
              <c:strCache>
                <c:ptCount val="1"/>
                <c:pt idx="0">
                  <c:v>Inglese</c:v>
                </c:pt>
              </c:strCache>
            </c:strRef>
          </c:tx>
          <c:invertIfNegative val="0"/>
          <c:cat>
            <c:strRef>
              <c:f>Foglio1!$C$12:$J$12</c:f>
              <c:strCache>
                <c:ptCount val="8"/>
                <c:pt idx="0">
                  <c:v>tre</c:v>
                </c:pt>
                <c:pt idx="1">
                  <c:v>quattro</c:v>
                </c:pt>
                <c:pt idx="2">
                  <c:v>cinque</c:v>
                </c:pt>
                <c:pt idx="3">
                  <c:v>sei</c:v>
                </c:pt>
                <c:pt idx="4">
                  <c:v>sette</c:v>
                </c:pt>
                <c:pt idx="5">
                  <c:v>otto</c:v>
                </c:pt>
                <c:pt idx="6">
                  <c:v>nove</c:v>
                </c:pt>
                <c:pt idx="7">
                  <c:v>dieci</c:v>
                </c:pt>
              </c:strCache>
            </c:strRef>
          </c:cat>
          <c:val>
            <c:numRef>
              <c:f>Foglio1!$C$15:$J$15</c:f>
              <c:numCache>
                <c:formatCode>General</c:formatCode>
                <c:ptCount val="8"/>
                <c:pt idx="0">
                  <c:v>0</c:v>
                </c:pt>
                <c:pt idx="1">
                  <c:v>17</c:v>
                </c:pt>
                <c:pt idx="2">
                  <c:v>18</c:v>
                </c:pt>
                <c:pt idx="3">
                  <c:v>37</c:v>
                </c:pt>
                <c:pt idx="4">
                  <c:v>26</c:v>
                </c:pt>
                <c:pt idx="5">
                  <c:v>5</c:v>
                </c:pt>
                <c:pt idx="6">
                  <c:v>10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45088"/>
        <c:axId val="105146624"/>
      </c:barChart>
      <c:catAx>
        <c:axId val="105145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5146624"/>
        <c:crosses val="autoZero"/>
        <c:auto val="1"/>
        <c:lblAlgn val="ctr"/>
        <c:lblOffset val="100"/>
        <c:noMultiLvlLbl val="0"/>
      </c:catAx>
      <c:valAx>
        <c:axId val="105146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51450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Classe terza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Foglio1!$B$21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Foglio1!$C$20:$I$20</c:f>
              <c:strCache>
                <c:ptCount val="7"/>
                <c:pt idx="0">
                  <c:v>quattro</c:v>
                </c:pt>
                <c:pt idx="1">
                  <c:v>cinque</c:v>
                </c:pt>
                <c:pt idx="2">
                  <c:v>sei</c:v>
                </c:pt>
                <c:pt idx="3">
                  <c:v>sette</c:v>
                </c:pt>
                <c:pt idx="4">
                  <c:v>otto</c:v>
                </c:pt>
                <c:pt idx="5">
                  <c:v>nove</c:v>
                </c:pt>
                <c:pt idx="6">
                  <c:v>dieci</c:v>
                </c:pt>
              </c:strCache>
            </c:strRef>
          </c:cat>
          <c:val>
            <c:numRef>
              <c:f>Foglio1!$C$21:$I$21</c:f>
              <c:numCache>
                <c:formatCode>General</c:formatCode>
                <c:ptCount val="7"/>
                <c:pt idx="0">
                  <c:v>7</c:v>
                </c:pt>
                <c:pt idx="1">
                  <c:v>9</c:v>
                </c:pt>
                <c:pt idx="2">
                  <c:v>21</c:v>
                </c:pt>
                <c:pt idx="3">
                  <c:v>25</c:v>
                </c:pt>
                <c:pt idx="4">
                  <c:v>42</c:v>
                </c:pt>
                <c:pt idx="5">
                  <c:v>22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Foglio1!$B$22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Foglio1!$C$20:$I$20</c:f>
              <c:strCache>
                <c:ptCount val="7"/>
                <c:pt idx="0">
                  <c:v>quattro</c:v>
                </c:pt>
                <c:pt idx="1">
                  <c:v>cinque</c:v>
                </c:pt>
                <c:pt idx="2">
                  <c:v>sei</c:v>
                </c:pt>
                <c:pt idx="3">
                  <c:v>sette</c:v>
                </c:pt>
                <c:pt idx="4">
                  <c:v>otto</c:v>
                </c:pt>
                <c:pt idx="5">
                  <c:v>nove</c:v>
                </c:pt>
                <c:pt idx="6">
                  <c:v>dieci</c:v>
                </c:pt>
              </c:strCache>
            </c:strRef>
          </c:cat>
          <c:val>
            <c:numRef>
              <c:f>Foglio1!$C$22:$I$22</c:f>
              <c:numCache>
                <c:formatCode>General</c:formatCode>
                <c:ptCount val="7"/>
                <c:pt idx="0">
                  <c:v>24</c:v>
                </c:pt>
                <c:pt idx="1">
                  <c:v>22</c:v>
                </c:pt>
                <c:pt idx="2">
                  <c:v>36</c:v>
                </c:pt>
                <c:pt idx="3">
                  <c:v>21</c:v>
                </c:pt>
                <c:pt idx="4">
                  <c:v>24</c:v>
                </c:pt>
                <c:pt idx="5">
                  <c:v>7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Foglio1!$B$23</c:f>
              <c:strCache>
                <c:ptCount val="1"/>
                <c:pt idx="0">
                  <c:v>Inglese</c:v>
                </c:pt>
              </c:strCache>
            </c:strRef>
          </c:tx>
          <c:invertIfNegative val="0"/>
          <c:cat>
            <c:strRef>
              <c:f>Foglio1!$C$20:$I$20</c:f>
              <c:strCache>
                <c:ptCount val="7"/>
                <c:pt idx="0">
                  <c:v>quattro</c:v>
                </c:pt>
                <c:pt idx="1">
                  <c:v>cinque</c:v>
                </c:pt>
                <c:pt idx="2">
                  <c:v>sei</c:v>
                </c:pt>
                <c:pt idx="3">
                  <c:v>sette</c:v>
                </c:pt>
                <c:pt idx="4">
                  <c:v>otto</c:v>
                </c:pt>
                <c:pt idx="5">
                  <c:v>nove</c:v>
                </c:pt>
                <c:pt idx="6">
                  <c:v>dieci</c:v>
                </c:pt>
              </c:strCache>
            </c:strRef>
          </c:cat>
          <c:val>
            <c:numRef>
              <c:f>Foglio1!$C$23:$I$23</c:f>
              <c:numCache>
                <c:formatCode>General</c:formatCode>
                <c:ptCount val="7"/>
                <c:pt idx="0">
                  <c:v>28</c:v>
                </c:pt>
                <c:pt idx="1">
                  <c:v>33</c:v>
                </c:pt>
                <c:pt idx="2">
                  <c:v>33</c:v>
                </c:pt>
                <c:pt idx="3">
                  <c:v>30</c:v>
                </c:pt>
                <c:pt idx="4">
                  <c:v>14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78240"/>
        <c:axId val="105179776"/>
      </c:barChart>
      <c:catAx>
        <c:axId val="105178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5179776"/>
        <c:crosses val="autoZero"/>
        <c:auto val="1"/>
        <c:lblAlgn val="ctr"/>
        <c:lblOffset val="100"/>
        <c:noMultiLvlLbl val="0"/>
      </c:catAx>
      <c:valAx>
        <c:axId val="105179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5178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CLASSE PRIMA</a:t>
            </a:r>
          </a:p>
        </c:rich>
      </c:tx>
      <c:layout>
        <c:manualLayout>
          <c:xMode val="edge"/>
          <c:yMode val="edge"/>
          <c:x val="0"/>
          <c:y val="0.14545145869151599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Foglio1!$B$17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Foglio1!$C$16:$J$16</c:f>
              <c:strCache>
                <c:ptCount val="8"/>
                <c:pt idx="0">
                  <c:v>TRE</c:v>
                </c:pt>
                <c:pt idx="1">
                  <c:v>QUATTRO</c:v>
                </c:pt>
                <c:pt idx="2">
                  <c:v>CINQUE</c:v>
                </c:pt>
                <c:pt idx="3">
                  <c:v>SEI</c:v>
                </c:pt>
                <c:pt idx="4">
                  <c:v>SETTE</c:v>
                </c:pt>
                <c:pt idx="5">
                  <c:v>OTTO</c:v>
                </c:pt>
                <c:pt idx="6">
                  <c:v>NOVE</c:v>
                </c:pt>
                <c:pt idx="7">
                  <c:v>DIECI</c:v>
                </c:pt>
              </c:strCache>
            </c:strRef>
          </c:cat>
          <c:val>
            <c:numRef>
              <c:f>Foglio1!$C$17:$J$17</c:f>
              <c:numCache>
                <c:formatCode>General</c:formatCode>
                <c:ptCount val="8"/>
                <c:pt idx="0">
                  <c:v>1</c:v>
                </c:pt>
                <c:pt idx="1">
                  <c:v>11</c:v>
                </c:pt>
                <c:pt idx="2">
                  <c:v>20</c:v>
                </c:pt>
                <c:pt idx="3">
                  <c:v>32</c:v>
                </c:pt>
                <c:pt idx="4">
                  <c:v>31</c:v>
                </c:pt>
                <c:pt idx="5">
                  <c:v>26</c:v>
                </c:pt>
                <c:pt idx="6">
                  <c:v>11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Foglio1!$B$18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Foglio1!$C$16:$J$16</c:f>
              <c:strCache>
                <c:ptCount val="8"/>
                <c:pt idx="0">
                  <c:v>TRE</c:v>
                </c:pt>
                <c:pt idx="1">
                  <c:v>QUATTRO</c:v>
                </c:pt>
                <c:pt idx="2">
                  <c:v>CINQUE</c:v>
                </c:pt>
                <c:pt idx="3">
                  <c:v>SEI</c:v>
                </c:pt>
                <c:pt idx="4">
                  <c:v>SETTE</c:v>
                </c:pt>
                <c:pt idx="5">
                  <c:v>OTTO</c:v>
                </c:pt>
                <c:pt idx="6">
                  <c:v>NOVE</c:v>
                </c:pt>
                <c:pt idx="7">
                  <c:v>DIECI</c:v>
                </c:pt>
              </c:strCache>
            </c:strRef>
          </c:cat>
          <c:val>
            <c:numRef>
              <c:f>Foglio1!$C$18:$J$18</c:f>
              <c:numCache>
                <c:formatCode>General</c:formatCode>
                <c:ptCount val="8"/>
                <c:pt idx="0">
                  <c:v>3</c:v>
                </c:pt>
                <c:pt idx="1">
                  <c:v>5</c:v>
                </c:pt>
                <c:pt idx="2">
                  <c:v>15</c:v>
                </c:pt>
                <c:pt idx="3">
                  <c:v>22</c:v>
                </c:pt>
                <c:pt idx="4">
                  <c:v>29</c:v>
                </c:pt>
                <c:pt idx="5">
                  <c:v>23</c:v>
                </c:pt>
                <c:pt idx="6">
                  <c:v>32</c:v>
                </c:pt>
                <c:pt idx="7">
                  <c:v>16</c:v>
                </c:pt>
              </c:numCache>
            </c:numRef>
          </c:val>
        </c:ser>
        <c:ser>
          <c:idx val="2"/>
          <c:order val="2"/>
          <c:tx>
            <c:strRef>
              <c:f>Foglio1!$B$19</c:f>
              <c:strCache>
                <c:ptCount val="1"/>
                <c:pt idx="0">
                  <c:v>Inglese</c:v>
                </c:pt>
              </c:strCache>
            </c:strRef>
          </c:tx>
          <c:invertIfNegative val="0"/>
          <c:cat>
            <c:strRef>
              <c:f>Foglio1!$C$16:$J$16</c:f>
              <c:strCache>
                <c:ptCount val="8"/>
                <c:pt idx="0">
                  <c:v>TRE</c:v>
                </c:pt>
                <c:pt idx="1">
                  <c:v>QUATTRO</c:v>
                </c:pt>
                <c:pt idx="2">
                  <c:v>CINQUE</c:v>
                </c:pt>
                <c:pt idx="3">
                  <c:v>SEI</c:v>
                </c:pt>
                <c:pt idx="4">
                  <c:v>SETTE</c:v>
                </c:pt>
                <c:pt idx="5">
                  <c:v>OTTO</c:v>
                </c:pt>
                <c:pt idx="6">
                  <c:v>NOVE</c:v>
                </c:pt>
                <c:pt idx="7">
                  <c:v>DIECI</c:v>
                </c:pt>
              </c:strCache>
            </c:strRef>
          </c:cat>
          <c:val>
            <c:numRef>
              <c:f>Foglio1!$C$19:$J$19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14</c:v>
                </c:pt>
                <c:pt idx="3">
                  <c:v>29</c:v>
                </c:pt>
                <c:pt idx="4">
                  <c:v>30</c:v>
                </c:pt>
                <c:pt idx="5">
                  <c:v>33</c:v>
                </c:pt>
                <c:pt idx="6">
                  <c:v>31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859904"/>
        <c:axId val="104878080"/>
        <c:axId val="0"/>
      </c:bar3DChart>
      <c:catAx>
        <c:axId val="104859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4878080"/>
        <c:crosses val="autoZero"/>
        <c:auto val="1"/>
        <c:lblAlgn val="ctr"/>
        <c:lblOffset val="100"/>
        <c:noMultiLvlLbl val="0"/>
      </c:catAx>
      <c:valAx>
        <c:axId val="104878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4859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CLASSE SECONDA</a:t>
            </a:r>
            <a:endParaRPr lang="it-IT" dirty="0"/>
          </a:p>
        </c:rich>
      </c:tx>
      <c:layout>
        <c:manualLayout>
          <c:xMode val="edge"/>
          <c:yMode val="edge"/>
          <c:x val="2.4209382718160899E-4"/>
          <c:y val="0.13127002643119801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Foglio1!$B$8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Foglio1!$C$7:$J$7</c:f>
              <c:strCache>
                <c:ptCount val="8"/>
                <c:pt idx="0">
                  <c:v>TRE</c:v>
                </c:pt>
                <c:pt idx="1">
                  <c:v>QUATTRO</c:v>
                </c:pt>
                <c:pt idx="2">
                  <c:v>CINQUE</c:v>
                </c:pt>
                <c:pt idx="3">
                  <c:v>SEI</c:v>
                </c:pt>
                <c:pt idx="4">
                  <c:v>SETTE</c:v>
                </c:pt>
                <c:pt idx="5">
                  <c:v>OTTO</c:v>
                </c:pt>
                <c:pt idx="6">
                  <c:v>NOVE</c:v>
                </c:pt>
                <c:pt idx="7">
                  <c:v>DIECI</c:v>
                </c:pt>
              </c:strCache>
            </c:strRef>
          </c:cat>
          <c:val>
            <c:numRef>
              <c:f>Foglio1!$C$8:$J$8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8</c:v>
                </c:pt>
                <c:pt idx="3">
                  <c:v>29</c:v>
                </c:pt>
                <c:pt idx="4">
                  <c:v>24</c:v>
                </c:pt>
                <c:pt idx="5">
                  <c:v>21</c:v>
                </c:pt>
                <c:pt idx="6">
                  <c:v>11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Foglio1!$B$9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Foglio1!$C$7:$J$7</c:f>
              <c:strCache>
                <c:ptCount val="8"/>
                <c:pt idx="0">
                  <c:v>TRE</c:v>
                </c:pt>
                <c:pt idx="1">
                  <c:v>QUATTRO</c:v>
                </c:pt>
                <c:pt idx="2">
                  <c:v>CINQUE</c:v>
                </c:pt>
                <c:pt idx="3">
                  <c:v>SEI</c:v>
                </c:pt>
                <c:pt idx="4">
                  <c:v>SETTE</c:v>
                </c:pt>
                <c:pt idx="5">
                  <c:v>OTTO</c:v>
                </c:pt>
                <c:pt idx="6">
                  <c:v>NOVE</c:v>
                </c:pt>
                <c:pt idx="7">
                  <c:v>DIECI</c:v>
                </c:pt>
              </c:strCache>
            </c:strRef>
          </c:cat>
          <c:val>
            <c:numRef>
              <c:f>Foglio1!$C$9:$J$9</c:f>
              <c:numCache>
                <c:formatCode>General</c:formatCode>
                <c:ptCount val="8"/>
                <c:pt idx="0">
                  <c:v>9</c:v>
                </c:pt>
                <c:pt idx="1">
                  <c:v>14</c:v>
                </c:pt>
                <c:pt idx="2">
                  <c:v>20</c:v>
                </c:pt>
                <c:pt idx="3">
                  <c:v>18</c:v>
                </c:pt>
                <c:pt idx="4">
                  <c:v>18</c:v>
                </c:pt>
                <c:pt idx="5">
                  <c:v>13</c:v>
                </c:pt>
                <c:pt idx="6">
                  <c:v>10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Foglio1!$B$10</c:f>
              <c:strCache>
                <c:ptCount val="1"/>
                <c:pt idx="0">
                  <c:v>Inglese</c:v>
                </c:pt>
              </c:strCache>
            </c:strRef>
          </c:tx>
          <c:invertIfNegative val="0"/>
          <c:cat>
            <c:strRef>
              <c:f>Foglio1!$C$7:$J$7</c:f>
              <c:strCache>
                <c:ptCount val="8"/>
                <c:pt idx="0">
                  <c:v>TRE</c:v>
                </c:pt>
                <c:pt idx="1">
                  <c:v>QUATTRO</c:v>
                </c:pt>
                <c:pt idx="2">
                  <c:v>CINQUE</c:v>
                </c:pt>
                <c:pt idx="3">
                  <c:v>SEI</c:v>
                </c:pt>
                <c:pt idx="4">
                  <c:v>SETTE</c:v>
                </c:pt>
                <c:pt idx="5">
                  <c:v>OTTO</c:v>
                </c:pt>
                <c:pt idx="6">
                  <c:v>NOVE</c:v>
                </c:pt>
                <c:pt idx="7">
                  <c:v>DIECI</c:v>
                </c:pt>
              </c:strCache>
            </c:strRef>
          </c:cat>
          <c:val>
            <c:numRef>
              <c:f>Foglio1!$C$10:$J$10</c:f>
              <c:numCache>
                <c:formatCode>General</c:formatCode>
                <c:ptCount val="8"/>
                <c:pt idx="0">
                  <c:v>2</c:v>
                </c:pt>
                <c:pt idx="1">
                  <c:v>10</c:v>
                </c:pt>
                <c:pt idx="2">
                  <c:v>19</c:v>
                </c:pt>
                <c:pt idx="3">
                  <c:v>26</c:v>
                </c:pt>
                <c:pt idx="4">
                  <c:v>21</c:v>
                </c:pt>
                <c:pt idx="5">
                  <c:v>22</c:v>
                </c:pt>
                <c:pt idx="6">
                  <c:v>15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905728"/>
        <c:axId val="104919808"/>
        <c:axId val="0"/>
      </c:bar3DChart>
      <c:catAx>
        <c:axId val="104905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4919808"/>
        <c:crosses val="autoZero"/>
        <c:auto val="1"/>
        <c:lblAlgn val="ctr"/>
        <c:lblOffset val="100"/>
        <c:noMultiLvlLbl val="0"/>
      </c:catAx>
      <c:valAx>
        <c:axId val="104919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49057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0.43965</cdr:x>
      <cdr:y>0.93086</cdr:y>
    </cdr:from>
    <cdr:to>
      <cdr:x>0.49228</cdr:x>
      <cdr:y>0.9603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3962950" y="6288434"/>
          <a:ext cx="474438" cy="19886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it-IT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it-IT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0.41047</cdr:x>
      <cdr:y>0.23766</cdr:y>
    </cdr:from>
    <cdr:to>
      <cdr:x>0.54343</cdr:x>
      <cdr:y>0.32901</cdr:y>
    </cdr:to>
    <cdr:cxnSp macro="">
      <cdr:nvCxnSpPr>
        <cdr:cNvPr id="3" name="Connettore 2 2"/>
        <cdr:cNvCxnSpPr/>
      </cdr:nvCxnSpPr>
      <cdr:spPr>
        <a:xfrm xmlns:a="http://schemas.openxmlformats.org/drawingml/2006/main">
          <a:off x="3699903" y="1605491"/>
          <a:ext cx="1198480" cy="617153"/>
        </a:xfrm>
        <a:prstGeom xmlns:a="http://schemas.openxmlformats.org/drawingml/2006/main" prst="straightConnector1">
          <a:avLst/>
        </a:prstGeom>
        <a:ln xmlns:a="http://schemas.openxmlformats.org/drawingml/2006/main" w="28575" cmpd="thickThin">
          <a:solidFill>
            <a:schemeClr val="accent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50221-B1F3-411D-AFD4-9F4927B1CB6F}" type="datetimeFigureOut">
              <a:rPr lang="it-IT" smtClean="0"/>
              <a:pPr/>
              <a:t>28/06/2018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FFFD-000B-4BDD-AB90-FB1455E897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76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4C8C-57B9-AA4F-9F38-1C0AA67D018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50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7C18-7E51-418C-B33E-39C09BDE5411}" type="datetimeFigureOut">
              <a:rPr lang="it-IT" smtClean="0"/>
              <a:pPr/>
              <a:t>28/06/2018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7DB2-D220-4706-AFB6-90D69A716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7C18-7E51-418C-B33E-39C09BDE5411}" type="datetimeFigureOut">
              <a:rPr lang="it-IT" smtClean="0"/>
              <a:pPr/>
              <a:t>28/06/2018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7DB2-D220-4706-AFB6-90D69A716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7C18-7E51-418C-B33E-39C09BDE5411}" type="datetimeFigureOut">
              <a:rPr lang="it-IT" smtClean="0"/>
              <a:pPr/>
              <a:t>28/06/2018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7DB2-D220-4706-AFB6-90D69A716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7C18-7E51-418C-B33E-39C09BDE5411}" type="datetimeFigureOut">
              <a:rPr lang="it-IT" smtClean="0"/>
              <a:pPr/>
              <a:t>28/06/2018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7DB2-D220-4706-AFB6-90D69A716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7C18-7E51-418C-B33E-39C09BDE5411}" type="datetimeFigureOut">
              <a:rPr lang="it-IT" smtClean="0"/>
              <a:pPr/>
              <a:t>28/06/2018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7DB2-D220-4706-AFB6-90D69A716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7C18-7E51-418C-B33E-39C09BDE5411}" type="datetimeFigureOut">
              <a:rPr lang="it-IT" smtClean="0"/>
              <a:pPr/>
              <a:t>28/06/2018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7DB2-D220-4706-AFB6-90D69A716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7C18-7E51-418C-B33E-39C09BDE5411}" type="datetimeFigureOut">
              <a:rPr lang="it-IT" smtClean="0"/>
              <a:pPr/>
              <a:t>28/06/2018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7DB2-D220-4706-AFB6-90D69A716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7C18-7E51-418C-B33E-39C09BDE5411}" type="datetimeFigureOut">
              <a:rPr lang="it-IT" smtClean="0"/>
              <a:pPr/>
              <a:t>28/06/2018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7DB2-D220-4706-AFB6-90D69A716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7C18-7E51-418C-B33E-39C09BDE5411}" type="datetimeFigureOut">
              <a:rPr lang="it-IT" smtClean="0"/>
              <a:pPr/>
              <a:t>28/06/2018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7DB2-D220-4706-AFB6-90D69A716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7C18-7E51-418C-B33E-39C09BDE5411}" type="datetimeFigureOut">
              <a:rPr lang="it-IT" smtClean="0"/>
              <a:pPr/>
              <a:t>28/06/2018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7DB2-D220-4706-AFB6-90D69A716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7C18-7E51-418C-B33E-39C09BDE5411}" type="datetimeFigureOut">
              <a:rPr lang="it-IT" smtClean="0"/>
              <a:pPr/>
              <a:t>28/06/2018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7DB2-D220-4706-AFB6-90D69A716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7C18-7E51-418C-B33E-39C09BDE5411}" type="datetimeFigureOut">
              <a:rPr lang="it-IT" smtClean="0"/>
              <a:pPr/>
              <a:t>28/06/2018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77DB2-D220-4706-AFB6-90D69A716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escrizione: logocordova_1[1]"/>
          <p:cNvPicPr/>
          <p:nvPr/>
        </p:nvPicPr>
        <p:blipFill>
          <a:blip r:embed="rId3" cstate="print">
            <a:clrChange>
              <a:clrFrom>
                <a:srgbClr val="F9FDFC"/>
              </a:clrFrom>
              <a:clrTo>
                <a:srgbClr val="F9FDFC">
                  <a:alpha val="0"/>
                </a:srgbClr>
              </a:clrTo>
            </a:clrChange>
          </a:blip>
          <a:srcRect l="13744" t="14026" r="16240" b="16383"/>
          <a:stretch>
            <a:fillRect/>
          </a:stretch>
        </p:blipFill>
        <p:spPr bwMode="auto">
          <a:xfrm>
            <a:off x="7452320" y="620688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539552" y="1916832"/>
            <a:ext cx="8229600" cy="3561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8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adley Hand ITC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ple Chancery"/>
                <a:ea typeface="Times New Roman" pitchFamily="18" charset="0"/>
                <a:cs typeface="Apple Chancery"/>
              </a:rPr>
              <a:t>G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pple Chancery"/>
                <a:ea typeface="Times New Roman" pitchFamily="18" charset="0"/>
                <a:cs typeface="Apple Chancery"/>
              </a:rPr>
              <a:t>estione</a:t>
            </a:r>
            <a:r>
              <a:rPr kumimoji="0" lang="it-IT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pple Chancery"/>
                <a:ea typeface="Times New Roman" pitchFamily="18" charset="0"/>
                <a:cs typeface="Apple Chancery"/>
              </a:rPr>
              <a:t> 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pple Chancery"/>
                <a:ea typeface="Times New Roman" pitchFamily="18" charset="0"/>
                <a:cs typeface="Apple Chancery"/>
              </a:rPr>
              <a:t>della </a:t>
            </a:r>
            <a:r>
              <a:rPr kumimoji="0" lang="it-IT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ple Chancery"/>
                <a:ea typeface="Times New Roman" pitchFamily="18" charset="0"/>
                <a:cs typeface="Apple Chancery"/>
              </a:rPr>
              <a:t>Q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pple Chancery"/>
                <a:ea typeface="Times New Roman" pitchFamily="18" charset="0"/>
                <a:cs typeface="Apple Chancery"/>
              </a:rPr>
              <a:t>ualità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pple Chancery"/>
                <a:ea typeface="Times New Roman" pitchFamily="18" charset="0"/>
                <a:cs typeface="Apple Chancery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pple Chancery"/>
                <a:ea typeface="Times New Roman" pitchFamily="18" charset="0"/>
                <a:cs typeface="Apple Chancery"/>
              </a:rPr>
              <a:t>della</a:t>
            </a: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pple Chancery"/>
                <a:ea typeface="Times New Roman" pitchFamily="18" charset="0"/>
                <a:cs typeface="Apple Chancery"/>
              </a:rPr>
              <a:t> </a:t>
            </a:r>
            <a:r>
              <a:rPr kumimoji="0" lang="it-IT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ple Chancery"/>
                <a:ea typeface="Times New Roman" pitchFamily="18" charset="0"/>
                <a:cs typeface="Apple Chancery"/>
              </a:rPr>
              <a:t>S</a:t>
            </a: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pple Chancery"/>
                <a:ea typeface="Times New Roman" pitchFamily="18" charset="0"/>
                <a:cs typeface="Apple Chancery"/>
              </a:rPr>
              <a:t>cuola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pple Chancery"/>
              <a:cs typeface="Apple Chancery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/>
              <a:cs typeface="Apple Chancery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pple Chancery"/>
              <a:cs typeface="Apple Chancery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pple Chancery"/>
                <a:ea typeface="+mn-ea"/>
                <a:cs typeface="Apple Chancery"/>
              </a:rPr>
              <a:t>Autovalutazione d’Istituto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987824" y="929045"/>
            <a:ext cx="3431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ISTITUTO COMPRENSIVO 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DON L. MILANI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Caltanissetta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220959"/>
              </p:ext>
            </p:extLst>
          </p:nvPr>
        </p:nvGraphicFramePr>
        <p:xfrm>
          <a:off x="395536" y="507831"/>
          <a:ext cx="9525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magine bitmap" r:id="rId4" imgW="1286055" imgH="1247619" progId="Paint.Picture">
                  <p:embed/>
                </p:oleObj>
              </mc:Choice>
              <mc:Fallback>
                <p:oleObj name="Immagine bitmap" r:id="rId4" imgW="1286055" imgH="12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07831"/>
                        <a:ext cx="95250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0" y="0"/>
          <a:ext cx="478802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/>
          <p:nvPr/>
        </p:nvGraphicFramePr>
        <p:xfrm>
          <a:off x="4211960" y="1556792"/>
          <a:ext cx="49320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0" y="3861048"/>
          <a:ext cx="4860032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89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9552" y="1268760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Monitoraggio recupero debito formativo</a:t>
            </a:r>
          </a:p>
          <a:p>
            <a:endParaRPr lang="it-IT" sz="3200" dirty="0"/>
          </a:p>
          <a:p>
            <a:pPr algn="just"/>
            <a:endParaRPr lang="it-IT" sz="3200" dirty="0"/>
          </a:p>
          <a:p>
            <a:pPr algn="just"/>
            <a:r>
              <a:rPr lang="it-IT" sz="3200" dirty="0">
                <a:solidFill>
                  <a:srgbClr val="000000"/>
                </a:solidFill>
              </a:rPr>
              <a:t>364 </a:t>
            </a:r>
            <a:r>
              <a:rPr lang="it-IT" sz="3200" dirty="0" smtClean="0">
                <a:solidFill>
                  <a:srgbClr val="000000"/>
                </a:solidFill>
              </a:rPr>
              <a:t>debiti formativi</a:t>
            </a:r>
            <a:endParaRPr lang="it-IT" sz="3200" dirty="0">
              <a:solidFill>
                <a:srgbClr val="000000"/>
              </a:solidFill>
            </a:endParaRPr>
          </a:p>
          <a:p>
            <a:pPr algn="just"/>
            <a:endParaRPr lang="it-IT" sz="3200" dirty="0">
              <a:solidFill>
                <a:srgbClr val="000000"/>
              </a:solidFill>
            </a:endParaRPr>
          </a:p>
          <a:p>
            <a:pPr algn="just"/>
            <a:r>
              <a:rPr lang="it-IT" sz="3200" dirty="0">
                <a:solidFill>
                  <a:srgbClr val="000000"/>
                </a:solidFill>
              </a:rPr>
              <a:t>117 </a:t>
            </a:r>
            <a:r>
              <a:rPr lang="it-IT" sz="3200" dirty="0" smtClean="0">
                <a:solidFill>
                  <a:srgbClr val="000000"/>
                </a:solidFill>
              </a:rPr>
              <a:t>debiti recuperati</a:t>
            </a:r>
            <a:endParaRPr lang="it-IT" sz="3200" dirty="0">
              <a:solidFill>
                <a:srgbClr val="000000"/>
              </a:solidFill>
            </a:endParaRPr>
          </a:p>
          <a:p>
            <a:pPr algn="just"/>
            <a:r>
              <a:rPr lang="it-IT" sz="3200" dirty="0">
                <a:solidFill>
                  <a:srgbClr val="000000"/>
                </a:solidFill>
              </a:rPr>
              <a:t>62 </a:t>
            </a:r>
            <a:r>
              <a:rPr lang="it-IT" sz="3200" dirty="0" smtClean="0">
                <a:solidFill>
                  <a:srgbClr val="000000"/>
                </a:solidFill>
              </a:rPr>
              <a:t>debiti </a:t>
            </a:r>
            <a:r>
              <a:rPr lang="it-IT" sz="3200" dirty="0">
                <a:solidFill>
                  <a:srgbClr val="000000"/>
                </a:solidFill>
              </a:rPr>
              <a:t>non </a:t>
            </a:r>
            <a:r>
              <a:rPr lang="it-IT" sz="3200" dirty="0" smtClean="0">
                <a:solidFill>
                  <a:srgbClr val="000000"/>
                </a:solidFill>
              </a:rPr>
              <a:t>recuperati</a:t>
            </a:r>
            <a:endParaRPr lang="it-IT" sz="3200" dirty="0">
              <a:solidFill>
                <a:srgbClr val="000000"/>
              </a:solidFill>
            </a:endParaRPr>
          </a:p>
          <a:p>
            <a:pPr algn="just"/>
            <a:r>
              <a:rPr lang="it-IT" sz="3200" dirty="0">
                <a:solidFill>
                  <a:srgbClr val="000000"/>
                </a:solidFill>
              </a:rPr>
              <a:t>96 </a:t>
            </a:r>
            <a:r>
              <a:rPr lang="it-IT" sz="3200" dirty="0" smtClean="0">
                <a:solidFill>
                  <a:srgbClr val="000000"/>
                </a:solidFill>
              </a:rPr>
              <a:t>debiti </a:t>
            </a:r>
            <a:r>
              <a:rPr lang="it-IT" sz="3200">
                <a:solidFill>
                  <a:srgbClr val="000000"/>
                </a:solidFill>
              </a:rPr>
              <a:t>parzialmente </a:t>
            </a:r>
            <a:r>
              <a:rPr lang="it-IT" sz="3200" smtClean="0">
                <a:solidFill>
                  <a:srgbClr val="000000"/>
                </a:solidFill>
              </a:rPr>
              <a:t>recuperati</a:t>
            </a:r>
            <a:endParaRPr lang="it-IT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2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rima secondo perio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7" y="3501008"/>
            <a:ext cx="8964488" cy="335699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27584" y="3861048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Classi prime</a:t>
            </a:r>
            <a:endParaRPr lang="it-IT" sz="2400" dirty="0"/>
          </a:p>
        </p:txBody>
      </p:sp>
      <p:pic>
        <p:nvPicPr>
          <p:cNvPr id="6" name="Immagine 5" descr="tutte secondo perio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3429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11560" y="836712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Tutte le classi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467544" y="-32113"/>
            <a:ext cx="813690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Valutazione secondo quadrimestre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24775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terze secondo perio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594"/>
            <a:ext cx="9144000" cy="341438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67544" y="3284984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Classi terze</a:t>
            </a:r>
            <a:endParaRPr lang="it-IT" sz="2400" b="1" dirty="0"/>
          </a:p>
        </p:txBody>
      </p:sp>
      <p:pic>
        <p:nvPicPr>
          <p:cNvPr id="5" name="Immagine 4" descr="seconde secondo perio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5699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23528" y="3084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Classi seconde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03296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842621"/>
              </p:ext>
            </p:extLst>
          </p:nvPr>
        </p:nvGraphicFramePr>
        <p:xfrm>
          <a:off x="683568" y="980728"/>
          <a:ext cx="741682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628033"/>
              </p:ext>
            </p:extLst>
          </p:nvPr>
        </p:nvGraphicFramePr>
        <p:xfrm>
          <a:off x="611560" y="3861048"/>
          <a:ext cx="74888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tangolo 4"/>
          <p:cNvSpPr/>
          <p:nvPr/>
        </p:nvSpPr>
        <p:spPr>
          <a:xfrm>
            <a:off x="1331640" y="18943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b="1" i="1" dirty="0">
                <a:solidFill>
                  <a:sysClr val="windowText" lastClr="000000"/>
                </a:solidFill>
              </a:rPr>
              <a:t>Prove standardizzate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b="1" i="1" dirty="0">
                <a:solidFill>
                  <a:sysClr val="windowText" lastClr="000000"/>
                </a:solidFill>
              </a:rPr>
              <a:t>ITALIANO – MATEMATICA- </a:t>
            </a:r>
            <a:r>
              <a:rPr lang="it-IT" b="1" i="1" dirty="0" smtClean="0">
                <a:solidFill>
                  <a:sysClr val="windowText" lastClr="000000"/>
                </a:solidFill>
              </a:rPr>
              <a:t>INGLESE</a:t>
            </a:r>
            <a:endParaRPr lang="it-IT" b="1" i="1" dirty="0">
              <a:solidFill>
                <a:sysClr val="windowText" lastClr="00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it-IT" b="1" i="1" dirty="0">
                <a:solidFill>
                  <a:sysClr val="windowText" lastClr="000000"/>
                </a:solidFill>
              </a:rPr>
              <a:t>Valutazione secondo quadrimestre</a:t>
            </a:r>
          </a:p>
        </p:txBody>
      </p:sp>
    </p:spTree>
    <p:extLst>
      <p:ext uri="{BB962C8B-B14F-4D97-AF65-F5344CB8AC3E}">
        <p14:creationId xmlns:p14="http://schemas.microsoft.com/office/powerpoint/2010/main" val="30253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8552"/>
            <a:ext cx="8964488" cy="6894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AMMESSI PER VOTO DI CONSIGLIO</a:t>
            </a:r>
            <a:endParaRPr lang="it-IT" sz="2000" dirty="0" smtClean="0">
              <a:solidFill>
                <a:srgbClr val="FF0000"/>
              </a:solidFill>
            </a:endParaRPr>
          </a:p>
          <a:p>
            <a:r>
              <a:rPr lang="it-IT" sz="2000" b="1" dirty="0" smtClean="0">
                <a:solidFill>
                  <a:srgbClr val="000000"/>
                </a:solidFill>
              </a:rPr>
              <a:t>CLASSI PRIME </a:t>
            </a:r>
            <a:r>
              <a:rPr lang="it-IT" sz="2000" dirty="0" smtClean="0">
                <a:solidFill>
                  <a:srgbClr val="000000"/>
                </a:solidFill>
              </a:rPr>
              <a:t>9 ALUNNI 13 INSUFFICIENZE</a:t>
            </a:r>
          </a:p>
          <a:p>
            <a:r>
              <a:rPr lang="it-IT" b="1" dirty="0" smtClean="0"/>
              <a:t>Debito </a:t>
            </a:r>
            <a:r>
              <a:rPr lang="it-IT" b="1" dirty="0"/>
              <a:t>formativo</a:t>
            </a:r>
          </a:p>
          <a:p>
            <a:r>
              <a:rPr lang="it-IT" dirty="0"/>
              <a:t>Italiano 3</a:t>
            </a:r>
          </a:p>
          <a:p>
            <a:r>
              <a:rPr lang="it-IT" dirty="0"/>
              <a:t>Storia 2</a:t>
            </a:r>
          </a:p>
          <a:p>
            <a:r>
              <a:rPr lang="it-IT" dirty="0"/>
              <a:t>Matematica </a:t>
            </a:r>
            <a:r>
              <a:rPr lang="it-IT" dirty="0" smtClean="0"/>
              <a:t>8</a:t>
            </a:r>
            <a:endParaRPr lang="it-IT" sz="2800" dirty="0" smtClean="0">
              <a:solidFill>
                <a:srgbClr val="000000"/>
              </a:solidFill>
            </a:endParaRPr>
          </a:p>
          <a:p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000" b="1" dirty="0" smtClean="0"/>
              <a:t>CLASSI SECONDE</a:t>
            </a:r>
            <a:r>
              <a:rPr lang="it-IT" sz="2000" dirty="0" smtClean="0"/>
              <a:t> 6  ALUNNI 10 INSUFFICIENZE</a:t>
            </a:r>
          </a:p>
          <a:p>
            <a:r>
              <a:rPr lang="it-IT" b="1" dirty="0"/>
              <a:t>Debito formativo</a:t>
            </a:r>
          </a:p>
          <a:p>
            <a:r>
              <a:rPr lang="it-IT" dirty="0"/>
              <a:t>Italiano </a:t>
            </a:r>
            <a:r>
              <a:rPr lang="it-IT" dirty="0" smtClean="0"/>
              <a:t>1</a:t>
            </a:r>
            <a:endParaRPr lang="it-IT" dirty="0"/>
          </a:p>
          <a:p>
            <a:r>
              <a:rPr lang="it-IT" dirty="0" smtClean="0"/>
              <a:t>Inglese 2</a:t>
            </a:r>
            <a:endParaRPr lang="it-IT" dirty="0"/>
          </a:p>
          <a:p>
            <a:r>
              <a:rPr lang="it-IT" dirty="0"/>
              <a:t>Matematica </a:t>
            </a:r>
            <a:r>
              <a:rPr lang="it-IT" dirty="0" smtClean="0"/>
              <a:t>6</a:t>
            </a:r>
          </a:p>
          <a:p>
            <a:r>
              <a:rPr lang="it-IT" dirty="0" smtClean="0"/>
              <a:t>Musica 1</a:t>
            </a:r>
          </a:p>
          <a:p>
            <a:endParaRPr lang="it-IT" sz="2800" dirty="0" smtClean="0"/>
          </a:p>
          <a:p>
            <a:r>
              <a:rPr lang="it-IT" sz="2000" b="1" dirty="0" smtClean="0">
                <a:solidFill>
                  <a:srgbClr val="000000"/>
                </a:solidFill>
              </a:rPr>
              <a:t>CLASSI TERZE </a:t>
            </a:r>
            <a:r>
              <a:rPr lang="it-IT" sz="2000" dirty="0">
                <a:solidFill>
                  <a:srgbClr val="000000"/>
                </a:solidFill>
              </a:rPr>
              <a:t>7</a:t>
            </a:r>
            <a:r>
              <a:rPr lang="it-IT" sz="2000" dirty="0" smtClean="0">
                <a:solidFill>
                  <a:srgbClr val="000000"/>
                </a:solidFill>
              </a:rPr>
              <a:t> ALUNNI 11 INSUFFICIENZE </a:t>
            </a:r>
          </a:p>
          <a:p>
            <a:r>
              <a:rPr lang="it-IT" b="1" dirty="0"/>
              <a:t>Debito formativo</a:t>
            </a:r>
          </a:p>
          <a:p>
            <a:r>
              <a:rPr lang="it-IT" dirty="0"/>
              <a:t>Italiano </a:t>
            </a:r>
            <a:r>
              <a:rPr lang="it-IT" dirty="0" smtClean="0"/>
              <a:t>2</a:t>
            </a:r>
          </a:p>
          <a:p>
            <a:r>
              <a:rPr lang="it-IT" dirty="0" smtClean="0"/>
              <a:t>Storia 3</a:t>
            </a:r>
            <a:endParaRPr lang="it-IT" dirty="0"/>
          </a:p>
          <a:p>
            <a:r>
              <a:rPr lang="it-IT" dirty="0" smtClean="0"/>
              <a:t>Geografia 1</a:t>
            </a:r>
            <a:endParaRPr lang="it-IT" dirty="0"/>
          </a:p>
          <a:p>
            <a:r>
              <a:rPr lang="it-IT" dirty="0" smtClean="0"/>
              <a:t>Tecnologia 1</a:t>
            </a:r>
          </a:p>
          <a:p>
            <a:r>
              <a:rPr lang="it-IT" dirty="0"/>
              <a:t>Inglese </a:t>
            </a:r>
            <a:r>
              <a:rPr lang="it-IT" dirty="0" smtClean="0"/>
              <a:t>2</a:t>
            </a:r>
          </a:p>
          <a:p>
            <a:r>
              <a:rPr lang="it-IT" dirty="0" smtClean="0"/>
              <a:t>Matematica 1</a:t>
            </a:r>
          </a:p>
          <a:p>
            <a:r>
              <a:rPr lang="it-IT" dirty="0" smtClean="0"/>
              <a:t>Scienze 1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660232" y="1412776"/>
            <a:ext cx="1459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 smtClean="0">
                <a:solidFill>
                  <a:schemeClr val="accent1"/>
                </a:solidFill>
              </a:rPr>
              <a:t>Questionario di gradimento</a:t>
            </a:r>
            <a:br>
              <a:rPr lang="it-IT" sz="2400" b="1" dirty="0" smtClean="0">
                <a:solidFill>
                  <a:schemeClr val="accent1"/>
                </a:solidFill>
              </a:rPr>
            </a:br>
            <a:r>
              <a:rPr lang="it-IT" sz="2400" b="1" dirty="0" smtClean="0">
                <a:solidFill>
                  <a:schemeClr val="accent1"/>
                </a:solidFill>
              </a:rPr>
              <a:t>Soggetti coinvolti:</a:t>
            </a:r>
            <a:br>
              <a:rPr lang="it-IT" sz="2400" b="1" dirty="0" smtClean="0">
                <a:solidFill>
                  <a:schemeClr val="accent1"/>
                </a:solidFill>
              </a:rPr>
            </a:br>
            <a:endParaRPr lang="it-IT" sz="24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9024" y="692696"/>
            <a:ext cx="8784976" cy="4781128"/>
          </a:xfrm>
        </p:spPr>
        <p:txBody>
          <a:bodyPr/>
          <a:lstStyle/>
          <a:p>
            <a:pPr algn="ctr"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IN FORMA ANONIMA</a:t>
            </a:r>
          </a:p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Ovale 6">
            <a:hlinkClick r:id="" action="ppaction://noaction"/>
          </p:cNvPr>
          <p:cNvSpPr/>
          <p:nvPr/>
        </p:nvSpPr>
        <p:spPr>
          <a:xfrm>
            <a:off x="1331640" y="2276872"/>
            <a:ext cx="1944216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ALUNNI</a:t>
            </a:r>
          </a:p>
        </p:txBody>
      </p:sp>
      <p:sp>
        <p:nvSpPr>
          <p:cNvPr id="8" name="Ovale 7">
            <a:hlinkClick r:id="" action="ppaction://noaction"/>
          </p:cNvPr>
          <p:cNvSpPr/>
          <p:nvPr/>
        </p:nvSpPr>
        <p:spPr>
          <a:xfrm>
            <a:off x="5220072" y="2276872"/>
            <a:ext cx="1944216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GENITORI </a:t>
            </a:r>
          </a:p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5" name="Ritaglia singolo angolo rettangolo 14"/>
          <p:cNvSpPr/>
          <p:nvPr/>
        </p:nvSpPr>
        <p:spPr>
          <a:xfrm>
            <a:off x="5868144" y="3429000"/>
            <a:ext cx="864096" cy="720080"/>
          </a:xfrm>
          <a:prstGeom prst="snip1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solidFill>
                  <a:schemeClr val="tx1"/>
                </a:solidFill>
              </a:rPr>
              <a:t>N°</a:t>
            </a:r>
            <a:r>
              <a:rPr lang="it-IT" sz="1400" dirty="0" smtClean="0">
                <a:solidFill>
                  <a:schemeClr val="tx1"/>
                </a:solidFill>
              </a:rPr>
              <a:t> dom.</a:t>
            </a:r>
          </a:p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16</a:t>
            </a:r>
          </a:p>
          <a:p>
            <a:pPr algn="just"/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>
            <a:off x="4572000" y="1268760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2987824" y="1268760"/>
            <a:ext cx="115212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ccia a destra 20">
            <a:hlinkClick r:id="" action="ppaction://noaction"/>
          </p:cNvPr>
          <p:cNvSpPr/>
          <p:nvPr/>
        </p:nvSpPr>
        <p:spPr>
          <a:xfrm>
            <a:off x="8532440" y="6597352"/>
            <a:ext cx="432048" cy="260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itaglia singolo angolo rettangolo 15"/>
          <p:cNvSpPr/>
          <p:nvPr/>
        </p:nvSpPr>
        <p:spPr>
          <a:xfrm>
            <a:off x="1835696" y="3356992"/>
            <a:ext cx="864096" cy="864096"/>
          </a:xfrm>
          <a:prstGeom prst="snip1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solidFill>
                  <a:schemeClr val="tx1"/>
                </a:solidFill>
              </a:rPr>
              <a:t>N°</a:t>
            </a:r>
            <a:r>
              <a:rPr lang="it-IT" sz="1400" dirty="0" smtClean="0">
                <a:solidFill>
                  <a:schemeClr val="tx1"/>
                </a:solidFill>
              </a:rPr>
              <a:t> dom.</a:t>
            </a:r>
          </a:p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13</a:t>
            </a:r>
          </a:p>
          <a:p>
            <a:pPr algn="just"/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483768" y="44371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it-IT" b="1" i="1" dirty="0" smtClean="0"/>
              <a:t>Settori analizzati</a:t>
            </a:r>
          </a:p>
          <a:p>
            <a:pPr algn="ctr">
              <a:buNone/>
            </a:pPr>
            <a:endParaRPr lang="it-IT" b="1" i="1" dirty="0" smtClean="0"/>
          </a:p>
          <a:p>
            <a:pPr algn="just">
              <a:buFont typeface="Wingdings" pitchFamily="2" charset="2"/>
              <a:buChar char="Ø"/>
            </a:pPr>
            <a:r>
              <a:rPr lang="it-IT" b="1" dirty="0" smtClean="0"/>
              <a:t>RAPPORTI SCUOLA-FAMIGLIA</a:t>
            </a:r>
          </a:p>
          <a:p>
            <a:pPr algn="just">
              <a:buFont typeface="Wingdings" pitchFamily="2" charset="2"/>
              <a:buChar char="Ø"/>
            </a:pPr>
            <a:r>
              <a:rPr lang="it-IT" b="1" dirty="0" smtClean="0"/>
              <a:t>AREA FORMATIVA</a:t>
            </a:r>
            <a:endParaRPr lang="it-IT" b="1" i="1" dirty="0" smtClean="0"/>
          </a:p>
          <a:p>
            <a:pPr algn="just">
              <a:buFont typeface="Wingdings" pitchFamily="2" charset="2"/>
              <a:buChar char="Ø"/>
            </a:pPr>
            <a:r>
              <a:rPr lang="it-IT" b="1" dirty="0" smtClean="0"/>
              <a:t>ORGANIZZAZIONE, STRUTTURE E SERVIZI</a:t>
            </a:r>
          </a:p>
          <a:p>
            <a:pPr algn="just">
              <a:buFont typeface="Wingdings" pitchFamily="2" charset="2"/>
              <a:buChar char="Ø"/>
            </a:pPr>
            <a:r>
              <a:rPr lang="it-IT" b="1" dirty="0" smtClean="0"/>
              <a:t>STRUTTURA E IGIENE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/>
              <a:t>VALUTAZIONE COMPLESSIVA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8-06-18 alle 16.32.2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4680519" cy="6381328"/>
          </a:xfrm>
          <a:prstGeom prst="rect">
            <a:avLst/>
          </a:prstGeom>
        </p:spPr>
      </p:pic>
      <p:pic>
        <p:nvPicPr>
          <p:cNvPr id="5" name="Immagine 4" descr="Schermata 2018-06-18 alle 16.35.2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499992" cy="6381328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332656"/>
          </a:xfrm>
        </p:spPr>
        <p:txBody>
          <a:bodyPr>
            <a:normAutofit fontScale="90000"/>
          </a:bodyPr>
          <a:lstStyle/>
          <a:p>
            <a:r>
              <a:rPr lang="it-IT" sz="4900" b="1" dirty="0" smtClean="0"/>
              <a:t/>
            </a:r>
            <a:br>
              <a:rPr lang="it-IT" sz="4900" b="1" dirty="0" smtClean="0"/>
            </a:br>
            <a:r>
              <a:rPr lang="it-IT" sz="2700" b="1" dirty="0" smtClean="0"/>
              <a:t>Questionario alunni (</a:t>
            </a:r>
            <a:r>
              <a:rPr lang="it-IT" sz="2700" b="1" i="1" dirty="0" smtClean="0"/>
              <a:t>Scuola secondaria di primo grado)  </a:t>
            </a:r>
            <a:r>
              <a:rPr lang="it-IT" sz="2700" b="1" i="1" dirty="0" smtClean="0">
                <a:solidFill>
                  <a:srgbClr val="FF0000"/>
                </a:solidFill>
              </a:rPr>
              <a:t/>
            </a:r>
            <a:br>
              <a:rPr lang="it-IT" sz="2700" b="1" i="1" dirty="0" smtClean="0">
                <a:solidFill>
                  <a:srgbClr val="FF0000"/>
                </a:solidFill>
              </a:rPr>
            </a:br>
            <a:r>
              <a:rPr lang="it-IT" sz="2700" dirty="0" smtClean="0">
                <a:solidFill>
                  <a:srgbClr val="FF0000"/>
                </a:solidFill>
              </a:rPr>
              <a:t/>
            </a:r>
            <a:br>
              <a:rPr lang="it-IT" sz="2700" dirty="0" smtClean="0">
                <a:solidFill>
                  <a:srgbClr val="FF0000"/>
                </a:solidFill>
              </a:rPr>
            </a:br>
            <a:r>
              <a:rPr lang="it-IT" sz="2700" dirty="0" smtClean="0">
                <a:solidFill>
                  <a:srgbClr val="FF0000"/>
                </a:solidFill>
              </a:rPr>
              <a:t/>
            </a:r>
            <a:br>
              <a:rPr lang="it-IT" sz="2700" dirty="0" smtClean="0">
                <a:solidFill>
                  <a:srgbClr val="FF0000"/>
                </a:solidFill>
              </a:rPr>
            </a:br>
            <a:endParaRPr lang="it-IT" sz="2700" dirty="0"/>
          </a:p>
        </p:txBody>
      </p:sp>
    </p:spTree>
    <p:extLst>
      <p:ext uri="{BB962C8B-B14F-4D97-AF65-F5344CB8AC3E}">
        <p14:creationId xmlns:p14="http://schemas.microsoft.com/office/powerpoint/2010/main" val="32885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18 alle 16.36.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47" y="116632"/>
            <a:ext cx="4319862" cy="6597352"/>
          </a:xfrm>
          <a:prstGeom prst="rect">
            <a:avLst/>
          </a:prstGeom>
        </p:spPr>
      </p:pic>
      <p:pic>
        <p:nvPicPr>
          <p:cNvPr id="3" name="Immagine 2" descr="Schermata 2018-06-18 alle 16.43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70" y="116632"/>
            <a:ext cx="4809554" cy="2171456"/>
          </a:xfrm>
          <a:prstGeom prst="rect">
            <a:avLst/>
          </a:prstGeom>
        </p:spPr>
      </p:pic>
      <p:pic>
        <p:nvPicPr>
          <p:cNvPr id="4" name="Immagine 3" descr="Schermata 2018-06-18 alle 16.42.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4752528" cy="2135315"/>
          </a:xfrm>
          <a:prstGeom prst="rect">
            <a:avLst/>
          </a:prstGeom>
        </p:spPr>
      </p:pic>
      <p:pic>
        <p:nvPicPr>
          <p:cNvPr id="5" name="Immagine 4" descr="Schermata 2018-06-18 alle 16.37.3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81128"/>
            <a:ext cx="475252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29501" y="10208"/>
            <a:ext cx="871296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/>
              <a:t>Questionario genitori </a:t>
            </a:r>
            <a:r>
              <a:rPr lang="it-IT" sz="2000" b="1" dirty="0" smtClean="0"/>
              <a:t>(Istituto comprensivo)</a:t>
            </a:r>
            <a:endParaRPr lang="it-IT" sz="2000" dirty="0"/>
          </a:p>
        </p:txBody>
      </p:sp>
      <p:pic>
        <p:nvPicPr>
          <p:cNvPr id="6" name="Immagine 5" descr="Schermata 2018-06-18 alle 16.52.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672"/>
            <a:ext cx="4572000" cy="6381328"/>
          </a:xfrm>
          <a:prstGeom prst="rect">
            <a:avLst/>
          </a:prstGeom>
        </p:spPr>
      </p:pic>
      <p:pic>
        <p:nvPicPr>
          <p:cNvPr id="7" name="Immagine 6" descr="Schermata 2018-06-18 alle 16.52.5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76672"/>
            <a:ext cx="4542153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2924944"/>
            <a:ext cx="2214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>
                <a:solidFill>
                  <a:srgbClr val="FF0000"/>
                </a:solidFill>
              </a:rPr>
              <a:t>Perché?   </a:t>
            </a:r>
            <a:endParaRPr lang="it-IT" sz="4000" b="1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15816" y="1340768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Valutare la proposta formativa</a:t>
            </a:r>
          </a:p>
          <a:p>
            <a:pPr algn="just">
              <a:buFont typeface="Arial" pitchFamily="34" charset="0"/>
              <a:buChar char="•"/>
            </a:pPr>
            <a:endParaRPr lang="it-IT" sz="24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Sensibilizzare e accrescere la professionalità dei docenti</a:t>
            </a:r>
          </a:p>
          <a:p>
            <a:pPr algn="just"/>
            <a:endParaRPr lang="it-IT" sz="24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Intraprendere un’azione di riflessione sulla progettazione dell’organizzazione e della gestione dei servizi </a:t>
            </a:r>
            <a:r>
              <a:rPr lang="it-IT" sz="2400" dirty="0" err="1" smtClean="0"/>
              <a:t>educativo-didattici</a:t>
            </a:r>
            <a:r>
              <a:rPr lang="it-IT" sz="2400" dirty="0" smtClean="0"/>
              <a:t>, amministrativi e ausiliari al fine di migliorare l’offerta formativa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95736" y="188640"/>
            <a:ext cx="5715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i="1" dirty="0" smtClean="0"/>
              <a:t>Valutazione e Autoanalisi </a:t>
            </a:r>
            <a:endParaRPr lang="it-IT" sz="4000" b="1" i="1" dirty="0"/>
          </a:p>
        </p:txBody>
      </p:sp>
    </p:spTree>
    <p:extLst>
      <p:ext uri="{BB962C8B-B14F-4D97-AF65-F5344CB8AC3E}">
        <p14:creationId xmlns:p14="http://schemas.microsoft.com/office/powerpoint/2010/main" val="22794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18 alle 16.53.3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355976" cy="6858000"/>
          </a:xfrm>
          <a:prstGeom prst="rect">
            <a:avLst/>
          </a:prstGeom>
        </p:spPr>
      </p:pic>
      <p:pic>
        <p:nvPicPr>
          <p:cNvPr id="4" name="Immagine 3" descr="Schermata 2018-06-18 alle 16.54.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99" y="2276872"/>
            <a:ext cx="4844601" cy="2232248"/>
          </a:xfrm>
          <a:prstGeom prst="rect">
            <a:avLst/>
          </a:prstGeom>
        </p:spPr>
      </p:pic>
      <p:pic>
        <p:nvPicPr>
          <p:cNvPr id="7" name="Immagine 6" descr="Schermata 2018-06-18 alle 16.54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47" y="-1271"/>
            <a:ext cx="4880018" cy="2278143"/>
          </a:xfrm>
          <a:prstGeom prst="rect">
            <a:avLst/>
          </a:prstGeom>
        </p:spPr>
      </p:pic>
      <p:pic>
        <p:nvPicPr>
          <p:cNvPr id="9" name="Immagine 8" descr="Schermata 2018-06-18 alle 17.11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25144"/>
            <a:ext cx="4788024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87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8-06-18 alle 16.54.3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4427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36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8-06-18 alle 16.41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6264696" cy="259228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7504" y="3356992"/>
            <a:ext cx="142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GENITORI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755576" y="188641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0000"/>
                </a:solidFill>
              </a:rPr>
              <a:t>Valutazione complessiva dell’Istituzione scolastica</a:t>
            </a:r>
            <a:endParaRPr lang="it-IT" sz="1400" b="1" dirty="0" smtClean="0">
              <a:solidFill>
                <a:srgbClr val="0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7504" y="764704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ALUNNI</a:t>
            </a:r>
            <a:endParaRPr lang="it-IT" sz="2400" b="1" dirty="0"/>
          </a:p>
        </p:txBody>
      </p:sp>
      <p:pic>
        <p:nvPicPr>
          <p:cNvPr id="8" name="Immagine 7" descr="Schermata 2018-06-18 alle 16.54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6624736" cy="28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66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59632" y="333137"/>
            <a:ext cx="6768752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 fine anno scolastico  2013-14</a:t>
            </a:r>
          </a:p>
          <a:p>
            <a:pPr algn="ctr"/>
            <a:r>
              <a:rPr lang="it-IT" sz="1100" b="1" dirty="0" smtClean="0"/>
              <a:t>(Scuola </a:t>
            </a:r>
            <a:r>
              <a:rPr lang="it-IT" sz="1100" b="1" dirty="0" err="1" smtClean="0"/>
              <a:t>second</a:t>
            </a:r>
            <a:r>
              <a:rPr lang="it-IT" sz="1100" b="1" dirty="0" smtClean="0"/>
              <a:t>. di primo grado)</a:t>
            </a:r>
          </a:p>
          <a:p>
            <a:r>
              <a:rPr lang="it-IT" sz="2000" b="1" dirty="0" smtClean="0"/>
              <a:t>18</a:t>
            </a:r>
            <a:r>
              <a:rPr lang="it-IT" sz="2000" dirty="0" smtClean="0"/>
              <a:t> non ammessi alla classe successiva o all’esame di Stato                  </a:t>
            </a:r>
          </a:p>
          <a:p>
            <a:r>
              <a:rPr lang="it-IT" sz="2000" b="1" dirty="0" smtClean="0"/>
              <a:t>8</a:t>
            </a:r>
            <a:r>
              <a:rPr lang="it-IT" sz="2000" dirty="0" smtClean="0"/>
              <a:t> </a:t>
            </a:r>
            <a:r>
              <a:rPr lang="it-IT" sz="2000" i="1" dirty="0" smtClean="0"/>
              <a:t>DPR. 122/09  </a:t>
            </a:r>
            <a:r>
              <a:rPr lang="it-IT" sz="2000" dirty="0" smtClean="0"/>
              <a:t>non scrutinati </a:t>
            </a:r>
          </a:p>
          <a:p>
            <a:pPr>
              <a:lnSpc>
                <a:spcPct val="150000"/>
              </a:lnSpc>
            </a:pPr>
            <a:endParaRPr lang="it-IT" sz="2000" dirty="0" smtClean="0"/>
          </a:p>
          <a:p>
            <a:pPr algn="ctr"/>
            <a:r>
              <a:rPr lang="it-IT" sz="2000" b="1" dirty="0" smtClean="0"/>
              <a:t>A fine anno scolastico 2014-15</a:t>
            </a:r>
          </a:p>
          <a:p>
            <a:pPr algn="ctr"/>
            <a:r>
              <a:rPr lang="it-IT" sz="1100" b="1" dirty="0" smtClean="0"/>
              <a:t>(Scuola </a:t>
            </a:r>
            <a:r>
              <a:rPr lang="it-IT" sz="1100" b="1" dirty="0" err="1" smtClean="0"/>
              <a:t>second</a:t>
            </a:r>
            <a:r>
              <a:rPr lang="it-IT" sz="1100" b="1" dirty="0" smtClean="0"/>
              <a:t>. di primo grado)</a:t>
            </a:r>
            <a:r>
              <a:rPr lang="it-IT" sz="2000" dirty="0" smtClean="0"/>
              <a:t>   </a:t>
            </a:r>
          </a:p>
          <a:p>
            <a:r>
              <a:rPr lang="it-IT" sz="2000" b="1" dirty="0" smtClean="0"/>
              <a:t>24 </a:t>
            </a:r>
            <a:r>
              <a:rPr lang="it-IT" sz="2000" dirty="0" smtClean="0"/>
              <a:t>non ammessi alla classe successiva o all’esame di Stato                  </a:t>
            </a:r>
          </a:p>
          <a:p>
            <a:r>
              <a:rPr lang="it-IT" sz="2000" b="1" dirty="0" smtClean="0"/>
              <a:t>10 </a:t>
            </a:r>
            <a:r>
              <a:rPr lang="it-IT" sz="2000" i="1" dirty="0" smtClean="0"/>
              <a:t>DPR. 122/09  </a:t>
            </a:r>
            <a:r>
              <a:rPr lang="it-IT" sz="2000" dirty="0" smtClean="0"/>
              <a:t>non scrutinati </a:t>
            </a:r>
          </a:p>
          <a:p>
            <a:endParaRPr lang="it-IT" sz="2000" dirty="0" smtClean="0"/>
          </a:p>
          <a:p>
            <a:pPr algn="ctr"/>
            <a:r>
              <a:rPr lang="it-IT" sz="2000" b="1" dirty="0" smtClean="0"/>
              <a:t>A fine anno scolastico 2015-16</a:t>
            </a:r>
          </a:p>
          <a:p>
            <a:pPr algn="ctr"/>
            <a:r>
              <a:rPr lang="it-IT" sz="1100" b="1" dirty="0" smtClean="0"/>
              <a:t>(Scuola </a:t>
            </a:r>
            <a:r>
              <a:rPr lang="it-IT" sz="1100" b="1" dirty="0" err="1" smtClean="0"/>
              <a:t>second</a:t>
            </a:r>
            <a:r>
              <a:rPr lang="it-IT" sz="1100" b="1" dirty="0" smtClean="0"/>
              <a:t>. di primo grado)</a:t>
            </a:r>
            <a:r>
              <a:rPr lang="it-IT" sz="2000" dirty="0" smtClean="0"/>
              <a:t>   </a:t>
            </a:r>
          </a:p>
          <a:p>
            <a:r>
              <a:rPr lang="it-IT" sz="2000" b="1" dirty="0" smtClean="0"/>
              <a:t>10 </a:t>
            </a:r>
            <a:r>
              <a:rPr lang="it-IT" sz="2000" dirty="0" smtClean="0"/>
              <a:t>non ammessi alla classe successiva o all’esame di Stato                  </a:t>
            </a:r>
          </a:p>
          <a:p>
            <a:r>
              <a:rPr lang="it-IT" sz="2000" b="1" dirty="0" smtClean="0"/>
              <a:t>9 </a:t>
            </a:r>
            <a:r>
              <a:rPr lang="it-IT" sz="2000" i="1" dirty="0" smtClean="0"/>
              <a:t>DPR. 122/09  </a:t>
            </a:r>
            <a:r>
              <a:rPr lang="it-IT" sz="2000" dirty="0" smtClean="0"/>
              <a:t>non scrutinati    </a:t>
            </a:r>
          </a:p>
          <a:p>
            <a:endParaRPr lang="it-IT" sz="2000" dirty="0" smtClean="0"/>
          </a:p>
          <a:p>
            <a:pPr algn="ctr"/>
            <a:r>
              <a:rPr lang="it-IT" sz="2000" b="1" dirty="0"/>
              <a:t>A fine anno scolastico </a:t>
            </a:r>
            <a:r>
              <a:rPr lang="it-IT" sz="2000" b="1" dirty="0" smtClean="0"/>
              <a:t>2017-18</a:t>
            </a:r>
            <a:endParaRPr lang="it-IT" sz="2000" b="1" dirty="0"/>
          </a:p>
          <a:p>
            <a:pPr algn="ctr"/>
            <a:r>
              <a:rPr lang="it-IT" sz="1100" b="1" dirty="0"/>
              <a:t>(Scuola </a:t>
            </a:r>
            <a:r>
              <a:rPr lang="it-IT" sz="1100" b="1" dirty="0" err="1"/>
              <a:t>second</a:t>
            </a:r>
            <a:r>
              <a:rPr lang="it-IT" sz="1100" b="1" dirty="0"/>
              <a:t>. di primo grado)</a:t>
            </a:r>
            <a:r>
              <a:rPr lang="it-IT" sz="2000" dirty="0"/>
              <a:t>   </a:t>
            </a:r>
          </a:p>
          <a:p>
            <a:r>
              <a:rPr lang="it-IT" sz="2000" b="1" dirty="0" smtClean="0"/>
              <a:t> 1 </a:t>
            </a:r>
            <a:r>
              <a:rPr lang="it-IT" sz="2000" dirty="0" smtClean="0"/>
              <a:t>non </a:t>
            </a:r>
            <a:r>
              <a:rPr lang="it-IT" sz="2000" dirty="0"/>
              <a:t>ammessi alla classe successiva o all’esame di Stato                  </a:t>
            </a:r>
          </a:p>
          <a:p>
            <a:r>
              <a:rPr lang="it-IT" sz="2000" b="1" dirty="0" smtClean="0"/>
              <a:t> 7 </a:t>
            </a:r>
            <a:r>
              <a:rPr lang="it-IT" sz="2000" i="1" dirty="0" smtClean="0"/>
              <a:t>DPR</a:t>
            </a:r>
            <a:r>
              <a:rPr lang="it-IT" sz="2000" i="1" dirty="0"/>
              <a:t>. 122/09  </a:t>
            </a:r>
            <a:r>
              <a:rPr lang="it-IT" sz="2000" dirty="0"/>
              <a:t>non scrutinati    </a:t>
            </a:r>
          </a:p>
          <a:p>
            <a:endParaRPr lang="it-IT" sz="2000" dirty="0"/>
          </a:p>
          <a:p>
            <a:r>
              <a:rPr lang="it-IT" sz="2000" dirty="0" smtClean="0"/>
              <a:t> 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550985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0799"/>
            <a:ext cx="8697473" cy="5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774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960622" cy="62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977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9530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852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836712"/>
            <a:ext cx="9144000" cy="782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E’ leggero</a:t>
            </a:r>
            <a:r>
              <a:rPr kumimoji="0" lang="it-IT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il compito quando molti si dividono la fatica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1" i="1" baseline="0" dirty="0" smtClean="0">
                <a:latin typeface="+mj-lt"/>
                <a:ea typeface="+mj-ea"/>
                <a:cs typeface="+mj-cs"/>
              </a:rPr>
              <a:t>(Omero)</a:t>
            </a:r>
            <a:endParaRPr kumimoji="0" lang="it-IT" sz="1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tella a 7 punte 4">
            <a:hlinkClick r:id="" action="ppaction://noaction"/>
          </p:cNvPr>
          <p:cNvSpPr/>
          <p:nvPr/>
        </p:nvSpPr>
        <p:spPr>
          <a:xfrm>
            <a:off x="8532440" y="6381328"/>
            <a:ext cx="395536" cy="266328"/>
          </a:xfrm>
          <a:prstGeom prst="star7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6" name="Rettangolo 5"/>
          <p:cNvSpPr/>
          <p:nvPr/>
        </p:nvSpPr>
        <p:spPr>
          <a:xfrm>
            <a:off x="0" y="57332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i="1" dirty="0" smtClean="0"/>
              <a:t>Con la collaborazione di tutti si può ottenere un ambiente di lavoro idoneo a sviluppare le potenzialità che sono dentro di noi.</a:t>
            </a:r>
          </a:p>
        </p:txBody>
      </p:sp>
      <p:pic>
        <p:nvPicPr>
          <p:cNvPr id="2050" name="Picture 2" descr="C:\Users\User\Desktop\informationproces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5184576" cy="3456384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3995936" y="4005064"/>
            <a:ext cx="16561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Teamwork</a:t>
            </a:r>
            <a:endParaRPr lang="it-IT" sz="2400" b="1" dirty="0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3275856" y="0"/>
            <a:ext cx="2016224" cy="620688"/>
          </a:xfrm>
        </p:spPr>
        <p:txBody>
          <a:bodyPr>
            <a:normAutofit fontScale="90000"/>
          </a:bodyPr>
          <a:lstStyle/>
          <a:p>
            <a:r>
              <a:rPr lang="it-IT" i="1" dirty="0" smtClean="0"/>
              <a:t>FINE</a:t>
            </a:r>
            <a:endParaRPr lang="it-IT" i="1" dirty="0"/>
          </a:p>
        </p:txBody>
      </p:sp>
      <p:sp>
        <p:nvSpPr>
          <p:cNvPr id="8" name="Rettangolo 7"/>
          <p:cNvSpPr/>
          <p:nvPr/>
        </p:nvSpPr>
        <p:spPr>
          <a:xfrm>
            <a:off x="5220072" y="6453336"/>
            <a:ext cx="3275856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800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F.S.</a:t>
            </a:r>
            <a:r>
              <a:rPr lang="it-IT" sz="8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Valutazione d’Istituto e Invalsi: Prof.ssa Domenica Elena Spinelli </a:t>
            </a:r>
            <a:endParaRPr lang="it-IT" sz="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it-IT" b="1" i="1" dirty="0" smtClean="0"/>
              <a:t>Percorso di lavoro</a:t>
            </a:r>
            <a:endParaRPr lang="it-IT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6504"/>
          </a:xfrm>
        </p:spPr>
        <p:txBody>
          <a:bodyPr>
            <a:noAutofit/>
          </a:bodyPr>
          <a:lstStyle/>
          <a:p>
            <a:pPr lvl="0"/>
            <a:r>
              <a:rPr lang="it-IT" sz="2000" dirty="0" smtClean="0"/>
              <a:t>Monitoraggio test di ingresso classi prime</a:t>
            </a:r>
            <a:endParaRPr lang="it-IT" sz="2000" dirty="0"/>
          </a:p>
          <a:p>
            <a:pPr lvl="0"/>
            <a:r>
              <a:rPr lang="it-IT" sz="2000" dirty="0" smtClean="0"/>
              <a:t>Definire le prove standardizzate </a:t>
            </a:r>
            <a:r>
              <a:rPr lang="it-IT" sz="2000" b="1" dirty="0" smtClean="0"/>
              <a:t>ITALIANO – MATEMATICA </a:t>
            </a:r>
            <a:r>
              <a:rPr lang="mr-IN" sz="2000" b="1" dirty="0" smtClean="0"/>
              <a:t>–</a:t>
            </a:r>
            <a:r>
              <a:rPr lang="it-IT" sz="2000" b="1" dirty="0" smtClean="0"/>
              <a:t> INGLESE </a:t>
            </a:r>
          </a:p>
          <a:p>
            <a:pPr lvl="0"/>
            <a:r>
              <a:rPr lang="it-IT" sz="2000" dirty="0" smtClean="0"/>
              <a:t>Somministrare le prove agli alunni</a:t>
            </a:r>
          </a:p>
          <a:p>
            <a:pPr lvl="0"/>
            <a:r>
              <a:rPr lang="it-IT" sz="2000" dirty="0" smtClean="0"/>
              <a:t>Tabulare i risultati delle prove </a:t>
            </a:r>
          </a:p>
          <a:p>
            <a:r>
              <a:rPr lang="it-IT" sz="2000" b="1" dirty="0" smtClean="0"/>
              <a:t>Pubblicizzare i risultati delle prove attraverso i grafici</a:t>
            </a:r>
          </a:p>
          <a:p>
            <a:pPr lvl="0"/>
            <a:r>
              <a:rPr lang="it-IT" sz="2000" b="1" dirty="0" smtClean="0"/>
              <a:t>Pubblicizzare la valutazione quadrimestrale</a:t>
            </a:r>
          </a:p>
          <a:p>
            <a:pPr lvl="0">
              <a:buNone/>
            </a:pPr>
            <a:endParaRPr lang="it-IT" sz="2000" dirty="0" smtClean="0"/>
          </a:p>
          <a:p>
            <a:pPr lvl="0"/>
            <a:r>
              <a:rPr lang="it-IT" sz="2000" dirty="0" smtClean="0"/>
              <a:t>Definire le domande d’indagine</a:t>
            </a:r>
          </a:p>
          <a:p>
            <a:pPr lvl="0"/>
            <a:r>
              <a:rPr lang="it-IT" sz="2000" dirty="0" smtClean="0"/>
              <a:t>Progettare e realizzare l’indagine</a:t>
            </a:r>
          </a:p>
          <a:p>
            <a:pPr lvl="0"/>
            <a:r>
              <a:rPr lang="it-IT" sz="2000" dirty="0" smtClean="0"/>
              <a:t>Leggere e interpretare i dati raccolti</a:t>
            </a:r>
          </a:p>
          <a:p>
            <a:pPr lvl="0"/>
            <a:r>
              <a:rPr lang="it-IT" sz="2000" b="1" dirty="0" smtClean="0"/>
              <a:t>Pubblicizzare i dati raccolti attraverso i grafici</a:t>
            </a:r>
          </a:p>
        </p:txBody>
      </p:sp>
    </p:spTree>
    <p:extLst>
      <p:ext uri="{BB962C8B-B14F-4D97-AF65-F5344CB8AC3E}">
        <p14:creationId xmlns:p14="http://schemas.microsoft.com/office/powerpoint/2010/main" val="14537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295488"/>
              </p:ext>
            </p:extLst>
          </p:nvPr>
        </p:nvGraphicFramePr>
        <p:xfrm>
          <a:off x="61739" y="0"/>
          <a:ext cx="9013907" cy="675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e 2"/>
          <p:cNvSpPr/>
          <p:nvPr/>
        </p:nvSpPr>
        <p:spPr>
          <a:xfrm>
            <a:off x="6537565" y="5856386"/>
            <a:ext cx="474438" cy="43204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4616664" y="1206741"/>
            <a:ext cx="1053756" cy="707327"/>
          </a:xfrm>
          <a:prstGeom prst="straightConnector1">
            <a:avLst/>
          </a:prstGeom>
          <a:ln w="28575" cmpd="thickThin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5545206" y="992811"/>
            <a:ext cx="992358" cy="456157"/>
          </a:xfrm>
          <a:prstGeom prst="straightConnector1">
            <a:avLst/>
          </a:prstGeom>
          <a:ln w="28575" cmpd="thickThin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2826209" y="3085764"/>
            <a:ext cx="1198480" cy="617153"/>
          </a:xfrm>
          <a:prstGeom prst="straightConnector1">
            <a:avLst/>
          </a:prstGeom>
          <a:ln w="28575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7360756" y="5643819"/>
            <a:ext cx="474438" cy="64461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7432364" y="6502466"/>
            <a:ext cx="402830" cy="25301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4024689" y="5856386"/>
            <a:ext cx="474438" cy="198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3112768" y="3774818"/>
            <a:ext cx="1198480" cy="617153"/>
          </a:xfrm>
          <a:prstGeom prst="straightConnector1">
            <a:avLst/>
          </a:prstGeom>
          <a:ln w="28575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2948459" y="5397598"/>
            <a:ext cx="83480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/>
              <a:t>QUATTRO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0246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67544" y="1052736"/>
            <a:ext cx="8280920" cy="20162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endParaRPr lang="it-IT" sz="4000" b="1" i="1" dirty="0" smtClean="0">
              <a:solidFill>
                <a:sysClr val="windowText" lastClr="00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it-IT" sz="4000" b="1" i="1" dirty="0" smtClean="0">
                <a:solidFill>
                  <a:sysClr val="windowText" lastClr="000000"/>
                </a:solidFill>
              </a:rPr>
              <a:t>Valutazione </a:t>
            </a:r>
            <a:r>
              <a:rPr lang="it-IT" sz="4000" b="1" i="1" dirty="0">
                <a:solidFill>
                  <a:sysClr val="windowText" lastClr="000000"/>
                </a:solidFill>
              </a:rPr>
              <a:t>primo </a:t>
            </a:r>
            <a:r>
              <a:rPr lang="it-IT" sz="4000" b="1" i="1" dirty="0" smtClean="0">
                <a:solidFill>
                  <a:sysClr val="windowText" lastClr="000000"/>
                </a:solidFill>
              </a:rPr>
              <a:t>quadrimestre </a:t>
            </a:r>
            <a:endParaRPr lang="it-IT" sz="4000" b="1" i="1" dirty="0">
              <a:solidFill>
                <a:sysClr val="windowText" lastClr="00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it-IT" sz="3200" b="1" i="1" dirty="0">
              <a:solidFill>
                <a:sysClr val="windowText" lastClr="00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it-IT" sz="4400" b="1" i="1" dirty="0" smtClean="0">
              <a:solidFill>
                <a:sysClr val="windowText" lastClr="000000"/>
              </a:solidFill>
              <a:latin typeface="Calibri"/>
            </a:endParaRPr>
          </a:p>
          <a:p>
            <a:pPr lvl="0" algn="ctr">
              <a:spcBef>
                <a:spcPct val="0"/>
              </a:spcBef>
              <a:defRPr/>
            </a:pPr>
            <a:endParaRPr lang="it-IT" sz="4400" b="1" i="1" dirty="0" smtClean="0">
              <a:solidFill>
                <a:sysClr val="windowText" lastClr="000000"/>
              </a:solidFill>
              <a:latin typeface="Calibri"/>
            </a:endParaRPr>
          </a:p>
          <a:p>
            <a:pPr lvl="0" algn="ctr">
              <a:spcBef>
                <a:spcPct val="0"/>
              </a:spcBef>
              <a:defRPr/>
            </a:pPr>
            <a:endParaRPr lang="it-IT" sz="4400" b="1" i="1" dirty="0" smtClea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96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Cordova 17-18\prima materia.png"/>
          <p:cNvPicPr>
            <a:picLocks noChangeAspect="1" noChangeArrowheads="1"/>
          </p:cNvPicPr>
          <p:nvPr/>
        </p:nvPicPr>
        <p:blipFill>
          <a:blip r:embed="rId2" cstate="print"/>
          <a:srcRect t="12095" r="528"/>
          <a:stretch>
            <a:fillRect/>
          </a:stretch>
        </p:blipFill>
        <p:spPr bwMode="auto">
          <a:xfrm>
            <a:off x="0" y="3356992"/>
            <a:ext cx="8855968" cy="3501008"/>
          </a:xfrm>
          <a:prstGeom prst="rect">
            <a:avLst/>
          </a:prstGeom>
          <a:noFill/>
        </p:spPr>
      </p:pic>
      <p:pic>
        <p:nvPicPr>
          <p:cNvPr id="1027" name="Picture 3" descr="H:\Cordova 17-18\prima.png"/>
          <p:cNvPicPr>
            <a:picLocks noChangeAspect="1" noChangeArrowheads="1"/>
          </p:cNvPicPr>
          <p:nvPr/>
        </p:nvPicPr>
        <p:blipFill>
          <a:blip r:embed="rId3" cstate="print"/>
          <a:srcRect t="20455" r="-692"/>
          <a:stretch>
            <a:fillRect/>
          </a:stretch>
        </p:blipFill>
        <p:spPr bwMode="auto">
          <a:xfrm>
            <a:off x="0" y="188640"/>
            <a:ext cx="7092280" cy="273630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79512" y="0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Classe prima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452320" y="0"/>
            <a:ext cx="14593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Debito formativo</a:t>
            </a:r>
          </a:p>
          <a:p>
            <a:r>
              <a:rPr lang="it-IT" sz="1400" dirty="0" smtClean="0"/>
              <a:t>Italiano 19</a:t>
            </a:r>
          </a:p>
          <a:p>
            <a:r>
              <a:rPr lang="it-IT" sz="1400" dirty="0" smtClean="0"/>
              <a:t>Storia 10</a:t>
            </a:r>
          </a:p>
          <a:p>
            <a:r>
              <a:rPr lang="it-IT" sz="1400" dirty="0" smtClean="0"/>
              <a:t>Geografia 14</a:t>
            </a:r>
          </a:p>
          <a:p>
            <a:r>
              <a:rPr lang="it-IT" sz="1400" dirty="0" smtClean="0"/>
              <a:t>Matematica 16</a:t>
            </a:r>
          </a:p>
          <a:p>
            <a:r>
              <a:rPr lang="it-IT" sz="1400" dirty="0" smtClean="0"/>
              <a:t>Scienze 12</a:t>
            </a:r>
          </a:p>
          <a:p>
            <a:r>
              <a:rPr lang="it-IT" sz="1400" dirty="0" smtClean="0"/>
              <a:t>Inglese 12</a:t>
            </a:r>
          </a:p>
          <a:p>
            <a:r>
              <a:rPr lang="it-IT" sz="1400" dirty="0" smtClean="0"/>
              <a:t>Tecnologia 3</a:t>
            </a:r>
          </a:p>
          <a:p>
            <a:r>
              <a:rPr lang="it-IT" sz="1400" dirty="0" smtClean="0"/>
              <a:t>Musica 3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77524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ordova 17-18\secon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52320" cy="328498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178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Classe seconda</a:t>
            </a:r>
            <a:endParaRPr lang="it-IT" sz="2000" b="1" dirty="0"/>
          </a:p>
        </p:txBody>
      </p:sp>
      <p:pic>
        <p:nvPicPr>
          <p:cNvPr id="2051" name="Picture 3" descr="H:\Cordova 17-18\seconda materia.png"/>
          <p:cNvPicPr>
            <a:picLocks noChangeAspect="1" noChangeArrowheads="1"/>
          </p:cNvPicPr>
          <p:nvPr/>
        </p:nvPicPr>
        <p:blipFill>
          <a:blip r:embed="rId3" cstate="print"/>
          <a:srcRect t="11321" r="-38"/>
          <a:stretch>
            <a:fillRect/>
          </a:stretch>
        </p:blipFill>
        <p:spPr bwMode="auto">
          <a:xfrm>
            <a:off x="0" y="3573016"/>
            <a:ext cx="9144000" cy="3140968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7452320" y="0"/>
            <a:ext cx="145931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Debito formativo</a:t>
            </a:r>
          </a:p>
          <a:p>
            <a:r>
              <a:rPr lang="it-IT" sz="1400" dirty="0" smtClean="0"/>
              <a:t>Italiano 14</a:t>
            </a:r>
          </a:p>
          <a:p>
            <a:r>
              <a:rPr lang="it-IT" sz="1400" dirty="0" smtClean="0"/>
              <a:t>Storia 17</a:t>
            </a:r>
          </a:p>
          <a:p>
            <a:r>
              <a:rPr lang="it-IT" sz="1400" dirty="0" smtClean="0"/>
              <a:t>Geografia 16</a:t>
            </a:r>
          </a:p>
          <a:p>
            <a:r>
              <a:rPr lang="it-IT" sz="1400" dirty="0" smtClean="0"/>
              <a:t>Matematica 28</a:t>
            </a:r>
          </a:p>
          <a:p>
            <a:r>
              <a:rPr lang="it-IT" sz="1400" dirty="0" smtClean="0"/>
              <a:t>Scienze 18</a:t>
            </a:r>
          </a:p>
          <a:p>
            <a:r>
              <a:rPr lang="it-IT" sz="1400" dirty="0" smtClean="0"/>
              <a:t>Inglese 23</a:t>
            </a:r>
          </a:p>
          <a:p>
            <a:r>
              <a:rPr lang="it-IT" sz="1400" dirty="0" smtClean="0"/>
              <a:t>Francese 5</a:t>
            </a:r>
          </a:p>
          <a:p>
            <a:r>
              <a:rPr lang="it-IT" sz="1400" dirty="0" smtClean="0"/>
              <a:t>Tecnologia 10</a:t>
            </a:r>
          </a:p>
          <a:p>
            <a:r>
              <a:rPr lang="it-IT" sz="1400" dirty="0" smtClean="0"/>
              <a:t>Musica 3</a:t>
            </a:r>
          </a:p>
          <a:p>
            <a:r>
              <a:rPr lang="it-IT" sz="1400" dirty="0" smtClean="0"/>
              <a:t>Arte 7</a:t>
            </a:r>
          </a:p>
          <a:p>
            <a:r>
              <a:rPr lang="it-IT" sz="1400" dirty="0" smtClean="0"/>
              <a:t>Ed. Fisica 5</a:t>
            </a:r>
          </a:p>
          <a:p>
            <a:r>
              <a:rPr lang="it-IT" sz="1400" dirty="0" smtClean="0"/>
              <a:t>Religione 9 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21694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Cordova 17-18\terza.png"/>
          <p:cNvPicPr>
            <a:picLocks noChangeAspect="1" noChangeArrowheads="1"/>
          </p:cNvPicPr>
          <p:nvPr/>
        </p:nvPicPr>
        <p:blipFill>
          <a:blip r:embed="rId2" cstate="print"/>
          <a:srcRect t="16848" r="-59"/>
          <a:stretch>
            <a:fillRect/>
          </a:stretch>
        </p:blipFill>
        <p:spPr bwMode="auto">
          <a:xfrm>
            <a:off x="0" y="188640"/>
            <a:ext cx="7380312" cy="2952328"/>
          </a:xfrm>
          <a:prstGeom prst="rect">
            <a:avLst/>
          </a:prstGeom>
          <a:noFill/>
        </p:spPr>
      </p:pic>
      <p:pic>
        <p:nvPicPr>
          <p:cNvPr id="3075" name="Picture 3" descr="H:\Cordova 17-18\terza materia.png"/>
          <p:cNvPicPr>
            <a:picLocks noChangeAspect="1" noChangeArrowheads="1"/>
          </p:cNvPicPr>
          <p:nvPr/>
        </p:nvPicPr>
        <p:blipFill>
          <a:blip r:embed="rId3" cstate="print"/>
          <a:srcRect t="12363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Classe terza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452320" y="1"/>
            <a:ext cx="14593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Debito formativo</a:t>
            </a:r>
          </a:p>
          <a:p>
            <a:r>
              <a:rPr lang="it-IT" sz="1400" dirty="0" smtClean="0"/>
              <a:t>Italiano 8</a:t>
            </a:r>
          </a:p>
          <a:p>
            <a:r>
              <a:rPr lang="it-IT" sz="1400" dirty="0" smtClean="0"/>
              <a:t>Storia 6</a:t>
            </a:r>
          </a:p>
          <a:p>
            <a:r>
              <a:rPr lang="it-IT" sz="1400" dirty="0" smtClean="0"/>
              <a:t>Geografia 4</a:t>
            </a:r>
          </a:p>
          <a:p>
            <a:r>
              <a:rPr lang="it-IT" sz="1400" dirty="0" smtClean="0"/>
              <a:t>Matematica 20</a:t>
            </a:r>
          </a:p>
          <a:p>
            <a:r>
              <a:rPr lang="it-IT" sz="1400" dirty="0" smtClean="0"/>
              <a:t>Scienze 9</a:t>
            </a:r>
          </a:p>
          <a:p>
            <a:r>
              <a:rPr lang="it-IT" sz="1400" dirty="0" smtClean="0"/>
              <a:t>Inglese 34</a:t>
            </a:r>
          </a:p>
          <a:p>
            <a:r>
              <a:rPr lang="it-IT" sz="1400" dirty="0" smtClean="0"/>
              <a:t>Francese 6</a:t>
            </a:r>
          </a:p>
          <a:p>
            <a:r>
              <a:rPr lang="it-IT" sz="1400" dirty="0" smtClean="0"/>
              <a:t>Spagnolo 1</a:t>
            </a:r>
          </a:p>
          <a:p>
            <a:r>
              <a:rPr lang="it-IT" sz="1400" dirty="0" smtClean="0"/>
              <a:t>Tecnologia 9 </a:t>
            </a:r>
          </a:p>
          <a:p>
            <a:r>
              <a:rPr lang="it-IT" sz="1400" dirty="0" smtClean="0"/>
              <a:t>Musica 8</a:t>
            </a:r>
          </a:p>
          <a:p>
            <a:r>
              <a:rPr lang="it-IT" sz="1400" dirty="0" smtClean="0"/>
              <a:t>Arte 2</a:t>
            </a:r>
          </a:p>
          <a:p>
            <a:r>
              <a:rPr lang="it-IT" sz="1400" dirty="0" smtClean="0"/>
              <a:t>Ed. Fisica 7</a:t>
            </a:r>
          </a:p>
          <a:p>
            <a:r>
              <a:rPr lang="it-IT" sz="1400" dirty="0" smtClean="0"/>
              <a:t>Religione 4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79128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95536" y="1124744"/>
            <a:ext cx="8280920" cy="38884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it-IT" sz="4400" b="1" i="1" dirty="0" smtClean="0">
                <a:solidFill>
                  <a:sysClr val="windowText" lastClr="000000"/>
                </a:solidFill>
                <a:latin typeface="Calibri"/>
              </a:rPr>
              <a:t>Prove standardizzate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4400" b="1" i="1" dirty="0" smtClean="0">
                <a:solidFill>
                  <a:sysClr val="windowText" lastClr="000000"/>
                </a:solidFill>
                <a:latin typeface="Calibri"/>
              </a:rPr>
              <a:t>ITALIANO – MATEMATICA- INGLESE</a:t>
            </a:r>
          </a:p>
          <a:p>
            <a:pPr lvl="0" algn="ctr">
              <a:spcBef>
                <a:spcPct val="0"/>
              </a:spcBef>
              <a:defRPr/>
            </a:pPr>
            <a:endParaRPr lang="it-IT" sz="4400" b="1" i="1" dirty="0">
              <a:solidFill>
                <a:sysClr val="windowText" lastClr="000000"/>
              </a:solidFill>
              <a:latin typeface="Calibri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it-IT" sz="4400" b="1" i="1" dirty="0">
                <a:solidFill>
                  <a:sysClr val="windowText" lastClr="000000"/>
                </a:solidFill>
              </a:rPr>
              <a:t>Valutazione primo quadrimestre</a:t>
            </a:r>
          </a:p>
          <a:p>
            <a:pPr lvl="0" algn="ctr">
              <a:spcBef>
                <a:spcPct val="0"/>
              </a:spcBef>
              <a:defRPr/>
            </a:pPr>
            <a:endParaRPr lang="it-IT" sz="3200" b="1" i="1" dirty="0">
              <a:solidFill>
                <a:sysClr val="windowText" lastClr="00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it-IT" sz="4400" b="1" i="1" dirty="0" smtClean="0">
              <a:solidFill>
                <a:sysClr val="windowText" lastClr="000000"/>
              </a:solidFill>
              <a:latin typeface="Calibri"/>
            </a:endParaRPr>
          </a:p>
          <a:p>
            <a:pPr lvl="0" algn="ctr">
              <a:spcBef>
                <a:spcPct val="0"/>
              </a:spcBef>
              <a:defRPr/>
            </a:pPr>
            <a:endParaRPr lang="it-IT" sz="4400" b="1" i="1" dirty="0" smtClean="0">
              <a:solidFill>
                <a:sysClr val="windowText" lastClr="000000"/>
              </a:solidFill>
              <a:latin typeface="Calibri"/>
            </a:endParaRPr>
          </a:p>
          <a:p>
            <a:pPr lvl="0" algn="ctr">
              <a:spcBef>
                <a:spcPct val="0"/>
              </a:spcBef>
              <a:defRPr/>
            </a:pPr>
            <a:endParaRPr lang="it-IT" sz="4400" b="1" i="1" dirty="0" smtClean="0">
              <a:solidFill>
                <a:sysClr val="windowText" lastClr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9152</TotalTime>
  <Words>540</Words>
  <Application>Microsoft Office PowerPoint</Application>
  <PresentationFormat>Presentazione su schermo (4:3)</PresentationFormat>
  <Paragraphs>173</Paragraphs>
  <Slides>27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Tema di Office</vt:lpstr>
      <vt:lpstr>Immagine bitmap</vt:lpstr>
      <vt:lpstr>Presentazione standard di PowerPoint</vt:lpstr>
      <vt:lpstr>Presentazione standard di PowerPoint</vt:lpstr>
      <vt:lpstr>Percorso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Questionario di gradimento Soggetti coinvolti: </vt:lpstr>
      <vt:lpstr> Questionario alunni (Scuola secondaria di primo grado)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Luigina</cp:lastModifiedBy>
  <cp:revision>387</cp:revision>
  <dcterms:created xsi:type="dcterms:W3CDTF">2013-10-21T15:27:02Z</dcterms:created>
  <dcterms:modified xsi:type="dcterms:W3CDTF">2018-06-28T06:13:47Z</dcterms:modified>
</cp:coreProperties>
</file>